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71" r:id="rId4"/>
    <p:sldId id="274" r:id="rId5"/>
    <p:sldId id="276" r:id="rId6"/>
    <p:sldId id="260" r:id="rId7"/>
    <p:sldId id="284" r:id="rId8"/>
    <p:sldId id="285" r:id="rId9"/>
    <p:sldId id="261" r:id="rId10"/>
    <p:sldId id="262" r:id="rId11"/>
    <p:sldId id="265" r:id="rId12"/>
    <p:sldId id="28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CC66"/>
    <a:srgbClr val="00CC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881A4-FABE-4883-B508-6808EF06E982}" type="datetimeFigureOut">
              <a:rPr lang="en-IN" smtClean="0"/>
              <a:t>16-08-2020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C660D-2AB9-433D-8B77-64B54D18CDC0}" type="slidenum">
              <a:rPr lang="en-IN" smtClean="0"/>
              <a:t>‹#›</a:t>
            </a:fld>
            <a:endParaRPr lang="en-IN"/>
          </a:p>
        </p:txBody>
      </p:sp>
    </p:spTree>
    <p:extLst>
      <p:ext uri="{BB962C8B-B14F-4D97-AF65-F5344CB8AC3E}">
        <p14:creationId xmlns:p14="http://schemas.microsoft.com/office/powerpoint/2010/main" val="3678785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AB30-CA6C-49DB-BA5C-2817111518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78FE512-6363-4DD4-B1F9-F7B8A66DA2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D1B7B18-CB28-421A-AE8E-E239BE7328EF}"/>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5" name="Footer Placeholder 4">
            <a:extLst>
              <a:ext uri="{FF2B5EF4-FFF2-40B4-BE49-F238E27FC236}">
                <a16:creationId xmlns:a16="http://schemas.microsoft.com/office/drawing/2014/main" id="{F67AB696-E696-4B3F-A25E-7307B17245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5A0D92C-9755-4C5F-BA20-583B2AA89CF7}"/>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203231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69AA6-0054-4EC5-97F3-E814F172E39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9248977-DE12-4F30-92D8-B76EBFE788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B2CFE79-B740-46C5-968D-5520146B694D}"/>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5" name="Footer Placeholder 4">
            <a:extLst>
              <a:ext uri="{FF2B5EF4-FFF2-40B4-BE49-F238E27FC236}">
                <a16:creationId xmlns:a16="http://schemas.microsoft.com/office/drawing/2014/main" id="{61EC13F7-64A4-4AC0-B7C8-DC404920F2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093CA5C-FBE2-44FC-8D59-DB0F487A1F0B}"/>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66752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CFAAEE-D208-46E6-81B6-9B94FA7CA1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397BB6F-EF24-4128-832B-BEE6D529B5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EBF4911-F5F3-481A-AB50-B275087FC4B4}"/>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5" name="Footer Placeholder 4">
            <a:extLst>
              <a:ext uri="{FF2B5EF4-FFF2-40B4-BE49-F238E27FC236}">
                <a16:creationId xmlns:a16="http://schemas.microsoft.com/office/drawing/2014/main" id="{63540711-4234-483D-A4FF-C3A01B1B81F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6805E3-C102-4D1E-8E70-DEA8530945CD}"/>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144917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F92F-7B14-4864-A17E-2788F66B78B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C48502B-C861-4733-98FB-FD31953F58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3478DB-25C8-4482-B4E2-2EBDD03252BD}"/>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5" name="Footer Placeholder 4">
            <a:extLst>
              <a:ext uri="{FF2B5EF4-FFF2-40B4-BE49-F238E27FC236}">
                <a16:creationId xmlns:a16="http://schemas.microsoft.com/office/drawing/2014/main" id="{0E2A1C22-9E8B-42FC-A58C-0C90BFDF12F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9206832-7D96-475A-BCB8-D44964AACD61}"/>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223178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FCF08-4BF1-46C5-A407-2B5AA3588E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5B7009D-C826-413C-8250-21DF088433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1606AF-AEF9-4545-A5BC-F50F59BB08E6}"/>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5" name="Footer Placeholder 4">
            <a:extLst>
              <a:ext uri="{FF2B5EF4-FFF2-40B4-BE49-F238E27FC236}">
                <a16:creationId xmlns:a16="http://schemas.microsoft.com/office/drawing/2014/main" id="{7C2107DC-4012-4BAE-8BD2-8F8E24AC1D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2D227F-1508-40EB-A089-BE9D029B68DC}"/>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339248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B34D6-46BD-43F4-AD0C-656EF67659E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59FF198-D9FA-4167-98A8-6BF26767FB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0E14407-6B32-4A74-B356-95A7A2433D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732316E-9BB9-4A3B-AD22-7A610661725F}"/>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6" name="Footer Placeholder 5">
            <a:extLst>
              <a:ext uri="{FF2B5EF4-FFF2-40B4-BE49-F238E27FC236}">
                <a16:creationId xmlns:a16="http://schemas.microsoft.com/office/drawing/2014/main" id="{B07ACEEF-A55E-4008-9AAD-6B9E5121427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9616556-4455-40A9-9EFB-93C2E7373559}"/>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377971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6C0E3-1F19-40B2-90F0-AECBDC370A6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DDA8B98-F0A8-4E43-9110-E98E77347D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6F76B8-85AD-4C70-8832-7C5BCA4F8A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091ED82-0D10-4C66-8A25-D282C4C2E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7079CE-E7EA-4D1E-A078-005A0ABB2E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3A163DA-577C-4163-AC7E-BCA74829BEEF}"/>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8" name="Footer Placeholder 7">
            <a:extLst>
              <a:ext uri="{FF2B5EF4-FFF2-40B4-BE49-F238E27FC236}">
                <a16:creationId xmlns:a16="http://schemas.microsoft.com/office/drawing/2014/main" id="{871676A6-712B-4ED3-82B3-60774D3055B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9880209-391A-48B8-BCC9-EFCB8BA1CF6E}"/>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37763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DB414-91A9-4201-9CC6-74392F2B4A2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7D9FFCF-C16D-4574-86D0-563712D2DDCA}"/>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4" name="Footer Placeholder 3">
            <a:extLst>
              <a:ext uri="{FF2B5EF4-FFF2-40B4-BE49-F238E27FC236}">
                <a16:creationId xmlns:a16="http://schemas.microsoft.com/office/drawing/2014/main" id="{53CF5AED-C442-4815-B1B5-4DD2B9818E2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62B78D4-C580-4A76-B885-4C355B3F4AA4}"/>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3042800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810E71-C2AA-46CB-8043-B15FDFAA7A56}"/>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3" name="Footer Placeholder 2">
            <a:extLst>
              <a:ext uri="{FF2B5EF4-FFF2-40B4-BE49-F238E27FC236}">
                <a16:creationId xmlns:a16="http://schemas.microsoft.com/office/drawing/2014/main" id="{EBE234E9-CC02-49B9-8EA1-B376CF7C670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DA97C4D-6CDF-49D0-B13B-D326483DB1F1}"/>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4039932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81D06-948D-4B35-BE9B-58C1C32B86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C20130D-8AA0-40E3-9671-84896F9C8A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A956C62-5994-48F8-851A-F42140E73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DBB41A-B397-4740-9ACD-4744602E9734}"/>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6" name="Footer Placeholder 5">
            <a:extLst>
              <a:ext uri="{FF2B5EF4-FFF2-40B4-BE49-F238E27FC236}">
                <a16:creationId xmlns:a16="http://schemas.microsoft.com/office/drawing/2014/main" id="{BCF3DF5B-8597-4092-9ABA-64F93ADD3E9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21F88BD-08A5-4975-BD39-DC81BF052789}"/>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195556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9A2AD-A586-4381-A4AE-160D2BC51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6A21DF3-F4AA-4936-86DB-BD08ABC64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5671700-A126-42CA-87D0-52F624293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7E1F38-E6C3-4564-A964-DB75E99E62DA}"/>
              </a:ext>
            </a:extLst>
          </p:cNvPr>
          <p:cNvSpPr>
            <a:spLocks noGrp="1"/>
          </p:cNvSpPr>
          <p:nvPr>
            <p:ph type="dt" sz="half" idx="10"/>
          </p:nvPr>
        </p:nvSpPr>
        <p:spPr/>
        <p:txBody>
          <a:bodyPr/>
          <a:lstStyle/>
          <a:p>
            <a:fld id="{AA67AF0E-4044-4D6B-AC1E-D2A0DE9392AF}" type="datetimeFigureOut">
              <a:rPr lang="en-IN" smtClean="0"/>
              <a:t>16-08-2020</a:t>
            </a:fld>
            <a:endParaRPr lang="en-IN"/>
          </a:p>
        </p:txBody>
      </p:sp>
      <p:sp>
        <p:nvSpPr>
          <p:cNvPr id="6" name="Footer Placeholder 5">
            <a:extLst>
              <a:ext uri="{FF2B5EF4-FFF2-40B4-BE49-F238E27FC236}">
                <a16:creationId xmlns:a16="http://schemas.microsoft.com/office/drawing/2014/main" id="{CCC24185-D2E1-4EBD-8E4B-CA9C156839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562B789-0888-4E2D-9146-AE6DB5F43328}"/>
              </a:ext>
            </a:extLst>
          </p:cNvPr>
          <p:cNvSpPr>
            <a:spLocks noGrp="1"/>
          </p:cNvSpPr>
          <p:nvPr>
            <p:ph type="sldNum" sz="quarter" idx="12"/>
          </p:nvPr>
        </p:nvSpPr>
        <p:spPr/>
        <p:txBody>
          <a:bodyPr/>
          <a:lstStyle/>
          <a:p>
            <a:fld id="{ABD2060A-4139-4004-B285-FF587B49DD8D}" type="slidenum">
              <a:rPr lang="en-IN" smtClean="0"/>
              <a:t>‹#›</a:t>
            </a:fld>
            <a:endParaRPr lang="en-IN"/>
          </a:p>
        </p:txBody>
      </p:sp>
    </p:spTree>
    <p:extLst>
      <p:ext uri="{BB962C8B-B14F-4D97-AF65-F5344CB8AC3E}">
        <p14:creationId xmlns:p14="http://schemas.microsoft.com/office/powerpoint/2010/main" val="392452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CDBCBF-EA3E-4838-B78B-854949CB2B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CD88C4F-10C1-4D18-93A3-96951BA7DB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3A1BF1-8238-44ED-BE88-C1B1FE3183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7AF0E-4044-4D6B-AC1E-D2A0DE9392AF}" type="datetimeFigureOut">
              <a:rPr lang="en-IN" smtClean="0"/>
              <a:t>16-08-2020</a:t>
            </a:fld>
            <a:endParaRPr lang="en-IN"/>
          </a:p>
        </p:txBody>
      </p:sp>
      <p:sp>
        <p:nvSpPr>
          <p:cNvPr id="5" name="Footer Placeholder 4">
            <a:extLst>
              <a:ext uri="{FF2B5EF4-FFF2-40B4-BE49-F238E27FC236}">
                <a16:creationId xmlns:a16="http://schemas.microsoft.com/office/drawing/2014/main" id="{46AEBDAB-AB05-4167-8655-CA21ECD0FF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CB51664-7DB5-4FF2-A5A3-186EECF5F1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2060A-4139-4004-B285-FF587B49DD8D}" type="slidenum">
              <a:rPr lang="en-IN" smtClean="0"/>
              <a:t>‹#›</a:t>
            </a:fld>
            <a:endParaRPr lang="en-IN"/>
          </a:p>
        </p:txBody>
      </p:sp>
    </p:spTree>
    <p:extLst>
      <p:ext uri="{BB962C8B-B14F-4D97-AF65-F5344CB8AC3E}">
        <p14:creationId xmlns:p14="http://schemas.microsoft.com/office/powerpoint/2010/main" val="50285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739B8-C692-4983-97CE-CD5D0B279107}"/>
              </a:ext>
            </a:extLst>
          </p:cNvPr>
          <p:cNvSpPr>
            <a:spLocks noGrp="1"/>
          </p:cNvSpPr>
          <p:nvPr>
            <p:ph type="ctrTitle"/>
          </p:nvPr>
        </p:nvSpPr>
        <p:spPr>
          <a:xfrm>
            <a:off x="1326037" y="510091"/>
            <a:ext cx="9382812" cy="1356415"/>
          </a:xfrm>
          <a:ln w="57150">
            <a:solidFill>
              <a:srgbClr val="00CC66"/>
            </a:solidFill>
            <a:prstDash val="solid"/>
          </a:ln>
          <a:effectLst>
            <a:glow rad="63500">
              <a:schemeClr val="accent2">
                <a:satMod val="175000"/>
                <a:alpha val="40000"/>
              </a:schemeClr>
            </a:glow>
          </a:effectLst>
          <a:scene3d>
            <a:camera prst="orthographicFront"/>
            <a:lightRig rig="threePt" dir="t"/>
          </a:scene3d>
          <a:sp3d>
            <a:bevelT/>
          </a:sp3d>
        </p:spPr>
        <p:txBody>
          <a:bodyPr>
            <a:normAutofit fontScale="90000"/>
          </a:bodyPr>
          <a:lstStyle/>
          <a:p>
            <a:r>
              <a:rPr lang="en-IN" sz="4000" b="1" dirty="0">
                <a:solidFill>
                  <a:schemeClr val="tx1">
                    <a:lumMod val="95000"/>
                    <a:lumOff val="5000"/>
                  </a:schemeClr>
                </a:solidFill>
                <a:latin typeface="Times New Roman" panose="02020603050405020304" pitchFamily="18" charset="0"/>
                <a:cs typeface="Times New Roman" panose="02020603050405020304" pitchFamily="18" charset="0"/>
              </a:rPr>
              <a:t>ATOMIC ENERGY CENTRAL SCHOOL-04, RAWATBHATA</a:t>
            </a:r>
            <a:r>
              <a:rPr lang="en-IN" dirty="0">
                <a:solidFill>
                  <a:schemeClr val="tx1">
                    <a:lumMod val="95000"/>
                    <a:lumOff val="5000"/>
                  </a:schemeClr>
                </a:solidFill>
              </a:rPr>
              <a:t>.</a:t>
            </a:r>
          </a:p>
        </p:txBody>
      </p:sp>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326037" y="1979628"/>
            <a:ext cx="9382812" cy="4722829"/>
          </a:xfrm>
          <a:solidFill>
            <a:srgbClr val="00CC66"/>
          </a:solidFill>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l"/>
            <a:r>
              <a:rPr lang="en-IN" dirty="0">
                <a:latin typeface="Times New Roman" panose="02020603050405020304" pitchFamily="18" charset="0"/>
                <a:cs typeface="Times New Roman" panose="02020603050405020304" pitchFamily="18" charset="0"/>
              </a:rPr>
              <a:t>CLASS		:	XII</a:t>
            </a:r>
          </a:p>
          <a:p>
            <a:pPr algn="l"/>
            <a:r>
              <a:rPr lang="en-IN" dirty="0">
                <a:latin typeface="Times New Roman" panose="02020603050405020304" pitchFamily="18" charset="0"/>
                <a:cs typeface="Times New Roman" panose="02020603050405020304" pitchFamily="18" charset="0"/>
              </a:rPr>
              <a:t>SUBJECT	:	PHYSICS </a:t>
            </a:r>
          </a:p>
          <a:p>
            <a:pPr algn="l"/>
            <a:r>
              <a:rPr lang="en-IN" dirty="0">
                <a:latin typeface="Times New Roman" panose="02020603050405020304" pitchFamily="18" charset="0"/>
                <a:cs typeface="Times New Roman" panose="02020603050405020304" pitchFamily="18" charset="0"/>
              </a:rPr>
              <a:t>CHAPTER	:	11</a:t>
            </a:r>
          </a:p>
          <a:p>
            <a:pPr algn="l"/>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a:t>
            </a:r>
            <a:r>
              <a:rPr lang="en-IN"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UAL </a:t>
            </a:r>
            <a:r>
              <a:rPr lang="en-IN"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ATURE </a:t>
            </a:r>
            <a:r>
              <a:rPr lang="en-IN"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 </a:t>
            </a:r>
            <a:r>
              <a:rPr lang="en-IN" sz="4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IN"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ADIATION</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IN"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 </a:t>
            </a:r>
            <a:r>
              <a:rPr lang="en-IN"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IN"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ATTER</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en-IN" dirty="0">
              <a:latin typeface="Times New Roman" panose="02020603050405020304" pitchFamily="18" charset="0"/>
              <a:cs typeface="Times New Roman" panose="02020603050405020304" pitchFamily="18" charset="0"/>
            </a:endParaRP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MODULE-2</a:t>
            </a:r>
          </a:p>
          <a:p>
            <a:pPr algn="l"/>
            <a:endParaRPr lang="en-IN" dirty="0">
              <a:latin typeface="Times New Roman" panose="02020603050405020304" pitchFamily="18" charset="0"/>
              <a:cs typeface="Times New Roman" panose="02020603050405020304" pitchFamily="18" charset="0"/>
            </a:endParaRPr>
          </a:p>
          <a:p>
            <a:pPr algn="l"/>
            <a:endParaRPr lang="en-IN" dirty="0">
              <a:latin typeface="Times New Roman" panose="02020603050405020304" pitchFamily="18" charset="0"/>
              <a:cs typeface="Times New Roman" panose="02020603050405020304" pitchFamily="18" charset="0"/>
            </a:endParaRPr>
          </a:p>
          <a:p>
            <a:pPr algn="l"/>
            <a:r>
              <a:rPr lang="en-IN" i="1" dirty="0">
                <a:latin typeface="Times New Roman" panose="02020603050405020304" pitchFamily="18" charset="0"/>
                <a:cs typeface="Times New Roman" panose="02020603050405020304" pitchFamily="18" charset="0"/>
              </a:rPr>
              <a:t>Presented By	: 	Ms Soniya Moreshwar Sayam</a:t>
            </a:r>
          </a:p>
          <a:p>
            <a:pPr algn="l"/>
            <a:r>
              <a:rPr lang="en-IN" i="1" dirty="0">
                <a:latin typeface="Times New Roman" panose="02020603050405020304" pitchFamily="18" charset="0"/>
                <a:cs typeface="Times New Roman" panose="02020603050405020304" pitchFamily="18" charset="0"/>
              </a:rPr>
              <a:t>                                                  (PGT-PHYSICS</a:t>
            </a:r>
            <a:r>
              <a:rPr lang="en-IN" i="1" dirty="0"/>
              <a:t>)</a:t>
            </a:r>
          </a:p>
        </p:txBody>
      </p:sp>
      <p:pic>
        <p:nvPicPr>
          <p:cNvPr id="6" name="Picture 2" descr="Tribute to Albert Einstein">
            <a:extLst>
              <a:ext uri="{FF2B5EF4-FFF2-40B4-BE49-F238E27FC236}">
                <a16:creationId xmlns:a16="http://schemas.microsoft.com/office/drawing/2014/main" id="{8243ED1D-C00F-4865-BE82-954D9284FF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406"/>
          <a:stretch/>
        </p:blipFill>
        <p:spPr bwMode="auto">
          <a:xfrm>
            <a:off x="8550112" y="2062114"/>
            <a:ext cx="1936305" cy="1472938"/>
          </a:xfrm>
          <a:prstGeom prst="rect">
            <a:avLst/>
          </a:prstGeom>
          <a:noFill/>
          <a:scene3d>
            <a:camera prst="orthographicFront">
              <a:rot lat="0" lon="600000" rev="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604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326037" y="329938"/>
                <a:ext cx="9382812" cy="6419654"/>
              </a:xfrm>
              <a:solidFill>
                <a:srgbClr val="00CC66"/>
              </a:solidFill>
            </p:spPr>
            <p:style>
              <a:lnRef idx="1">
                <a:schemeClr val="accent2"/>
              </a:lnRef>
              <a:fillRef idx="2">
                <a:schemeClr val="accent2"/>
              </a:fillRef>
              <a:effectRef idx="1">
                <a:schemeClr val="accent2"/>
              </a:effectRef>
              <a:fontRef idx="minor">
                <a:schemeClr val="dk1"/>
              </a:fontRef>
            </p:style>
            <p:txBody>
              <a:bodyPr/>
              <a:lstStyle/>
              <a:p>
                <a:pPr algn="just"/>
                <a:endParaRPr lang="en-IN" b="1" dirty="0">
                  <a:latin typeface="Times New Roman" panose="02020603050405020304" pitchFamily="18" charset="0"/>
                  <a:cs typeface="Times New Roman" panose="02020603050405020304" pitchFamily="18" charset="0"/>
                </a:endParaRPr>
              </a:p>
              <a:p>
                <a:r>
                  <a:rPr lang="en-I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EINSTEIN'S PHOTOELECTRIC EQUATION</a:t>
                </a: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According to </a:t>
                </a:r>
                <a:r>
                  <a:rPr lang="en-US" b="1" i="1" dirty="0">
                    <a:latin typeface="Times New Roman" panose="02020603050405020304" pitchFamily="18" charset="0"/>
                    <a:cs typeface="Times New Roman" panose="02020603050405020304" pitchFamily="18" charset="0"/>
                  </a:rPr>
                  <a:t>law of conservation of energy</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Energy of photon = Work function  </a:t>
                </a:r>
                <a:r>
                  <a:rPr lang="en-US" sz="3200"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K.E. imparted to electron </a:t>
                </a:r>
              </a:p>
              <a:p>
                <a:pPr algn="just"/>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sz="2800" i="1" dirty="0" smtClean="0">
                        <a:latin typeface="Cambria Math" panose="02040503050406030204" pitchFamily="18" charset="0"/>
                        <a:cs typeface="Times New Roman" panose="02020603050405020304" pitchFamily="18" charset="0"/>
                      </a:rPr>
                      <m:t>h</m:t>
                    </m:r>
                    <m:r>
                      <a:rPr lang="en-US" sz="2800" i="1" dirty="0" smtClean="0">
                        <a:latin typeface="Cambria Math" panose="02040503050406030204" pitchFamily="18" charset="0"/>
                        <a:cs typeface="Times New Roman" panose="02020603050405020304" pitchFamily="18" charset="0"/>
                      </a:rPr>
                      <m:t>𝜈</m:t>
                    </m:r>
                    <m:r>
                      <a:rPr lang="en-US" sz="2800" i="1" dirty="0" smtClean="0">
                        <a:latin typeface="Cambria Math" panose="02040503050406030204" pitchFamily="18" charset="0"/>
                        <a:cs typeface="Times New Roman" panose="02020603050405020304" pitchFamily="18" charset="0"/>
                      </a:rPr>
                      <m:t>        =          </m:t>
                    </m:r>
                    <m:sSub>
                      <m:sSubPr>
                        <m:ctrlPr>
                          <a:rPr lang="en-US" sz="2800" i="1" dirty="0">
                            <a:latin typeface="Cambria Math" panose="02040503050406030204" pitchFamily="18" charset="0"/>
                          </a:rPr>
                        </m:ctrlPr>
                      </m:sSubPr>
                      <m:e>
                        <m:r>
                          <a:rPr lang="en-US" sz="2800" i="1" dirty="0">
                            <a:latin typeface="Cambria Math" panose="02040503050406030204" pitchFamily="18" charset="0"/>
                          </a:rPr>
                          <m:t>ф</m:t>
                        </m:r>
                      </m:e>
                      <m:sub>
                        <m:r>
                          <a:rPr lang="en-US" sz="2800" i="1" dirty="0">
                            <a:latin typeface="Cambria Math" panose="02040503050406030204" pitchFamily="18" charset="0"/>
                          </a:rPr>
                          <m:t>0</m:t>
                        </m:r>
                      </m:sub>
                    </m:sSub>
                    <m:r>
                      <a:rPr lang="en-IN" sz="2800" b="0" i="1" dirty="0" smtClean="0">
                        <a:latin typeface="Cambria Math" panose="02040503050406030204" pitchFamily="18" charset="0"/>
                      </a:rPr>
                      <m:t>        </m:t>
                    </m:r>
                    <m:r>
                      <a:rPr lang="en-US" sz="2800" b="0" i="1" dirty="0" smtClean="0">
                        <a:latin typeface="Cambria Math" panose="02040503050406030204" pitchFamily="18" charset="0"/>
                      </a:rPr>
                      <m:t> </m:t>
                    </m:r>
                    <m:r>
                      <a:rPr lang="en-US" sz="2800" i="1" dirty="0">
                        <a:latin typeface="Cambria Math" panose="02040503050406030204" pitchFamily="18" charset="0"/>
                        <a:cs typeface="Times New Roman" panose="02020603050405020304" pitchFamily="18" charset="0"/>
                      </a:rPr>
                      <m:t>+</m:t>
                    </m:r>
                    <m:r>
                      <a:rPr lang="en-IN" sz="2800" b="0" i="1" dirty="0" smtClean="0">
                        <a:latin typeface="Cambria Math" panose="02040503050406030204" pitchFamily="18" charset="0"/>
                        <a:cs typeface="Times New Roman" panose="02020603050405020304" pitchFamily="18" charset="0"/>
                      </a:rPr>
                      <m:t>        </m:t>
                    </m:r>
                    <m:d>
                      <m:dPr>
                        <m:ctrlPr>
                          <a:rPr lang="en-US" sz="2800" i="1" dirty="0">
                            <a:latin typeface="Cambria Math" panose="02040503050406030204" pitchFamily="18" charset="0"/>
                          </a:rPr>
                        </m:ctrlPr>
                      </m:dPr>
                      <m:e>
                        <m:f>
                          <m:fPr>
                            <m:ctrlPr>
                              <a:rPr lang="en-US" sz="2800" i="1" dirty="0">
                                <a:latin typeface="Cambria Math" panose="02040503050406030204" pitchFamily="18" charset="0"/>
                              </a:rPr>
                            </m:ctrlPr>
                          </m:fPr>
                          <m:num>
                            <m:r>
                              <a:rPr lang="en-IN" sz="2800" i="1" dirty="0">
                                <a:latin typeface="Cambria Math" panose="02040503050406030204" pitchFamily="18" charset="0"/>
                              </a:rPr>
                              <m:t>1</m:t>
                            </m:r>
                          </m:num>
                          <m:den>
                            <m:r>
                              <a:rPr lang="en-IN" sz="2800" i="1" dirty="0">
                                <a:latin typeface="Cambria Math" panose="02040503050406030204" pitchFamily="18" charset="0"/>
                              </a:rPr>
                              <m:t>2</m:t>
                            </m:r>
                          </m:den>
                        </m:f>
                        <m:sSubSup>
                          <m:sSubSupPr>
                            <m:ctrlPr>
                              <a:rPr lang="en-US" sz="2800" i="1" dirty="0">
                                <a:latin typeface="Cambria Math" panose="02040503050406030204" pitchFamily="18" charset="0"/>
                                <a:cs typeface="Times New Roman" panose="02020603050405020304" pitchFamily="18" charset="0"/>
                              </a:rPr>
                            </m:ctrlPr>
                          </m:sSubSupPr>
                          <m:e>
                            <m:r>
                              <a:rPr lang="en-IN" sz="2800" i="1" dirty="0">
                                <a:latin typeface="Cambria Math" panose="02040503050406030204" pitchFamily="18" charset="0"/>
                              </a:rPr>
                              <m:t>𝑚𝑣</m:t>
                            </m:r>
                          </m:e>
                          <m:sub>
                            <m:r>
                              <m:rPr>
                                <m:nor/>
                              </m:rPr>
                              <a:rPr lang="en-US" sz="2800" dirty="0">
                                <a:latin typeface="Times New Roman" panose="02020603050405020304" pitchFamily="18" charset="0"/>
                                <a:cs typeface="Times New Roman" panose="02020603050405020304" pitchFamily="18" charset="0"/>
                              </a:rPr>
                              <m:t>max</m:t>
                            </m:r>
                          </m:sub>
                          <m:sup>
                            <m:r>
                              <a:rPr lang="en-US" sz="2800" i="1" dirty="0">
                                <a:latin typeface="Cambria Math" panose="02040503050406030204" pitchFamily="18" charset="0"/>
                              </a:rPr>
                              <m:t>2</m:t>
                            </m:r>
                          </m:sup>
                        </m:sSubSup>
                      </m:e>
                    </m:d>
                    <m:r>
                      <a:rPr lang="en-US" sz="2800" i="1" dirty="0">
                        <a:latin typeface="Cambria Math" panose="02040503050406030204" pitchFamily="18" charset="0"/>
                        <a:cs typeface="Times New Roman" panose="02020603050405020304" pitchFamily="18" charset="0"/>
                      </a:rPr>
                      <m:t>⁡</m:t>
                    </m:r>
                  </m:oMath>
                </a14:m>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i="1" dirty="0">
                        <a:latin typeface="Cambria Math" panose="02040503050406030204" pitchFamily="18" charset="0"/>
                        <a:cs typeface="Times New Roman" panose="02020603050405020304" pitchFamily="18" charset="0"/>
                      </a:rPr>
                      <m:t>h</m:t>
                    </m:r>
                    <m:r>
                      <a:rPr lang="en-US" i="1" dirty="0">
                        <a:latin typeface="Cambria Math" panose="02040503050406030204" pitchFamily="18" charset="0"/>
                        <a:cs typeface="Times New Roman" panose="02020603050405020304" pitchFamily="18" charset="0"/>
                      </a:rPr>
                      <m:t>𝜈</m:t>
                    </m:r>
                  </m:oMath>
                </a14:m>
                <a:r>
                  <a:rPr lang="en-US" dirty="0">
                    <a:latin typeface="Times New Roman" panose="02020603050405020304" pitchFamily="18" charset="0"/>
                    <a:cs typeface="Times New Roman" panose="02020603050405020304" pitchFamily="18" charset="0"/>
                  </a:rPr>
                  <a:t>             =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h𝑣</m:t>
                        </m:r>
                      </m:e>
                      <m:sub>
                        <m:r>
                          <a:rPr lang="en-US" i="1" dirty="0">
                            <a:latin typeface="Cambria Math" panose="02040503050406030204" pitchFamily="18" charset="0"/>
                          </a:rPr>
                          <m:t>𝑜</m:t>
                        </m:r>
                      </m:sub>
                    </m:sSub>
                  </m:oMath>
                </a14:m>
                <a:r>
                  <a:rPr lang="en-US"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14:m>
                  <m:oMath xmlns:m="http://schemas.openxmlformats.org/officeDocument/2006/math">
                    <m:d>
                      <m:dPr>
                        <m:ctrlPr>
                          <a:rPr lang="en-US" i="1" dirty="0">
                            <a:latin typeface="Cambria Math" panose="02040503050406030204" pitchFamily="18" charset="0"/>
                          </a:rPr>
                        </m:ctrlPr>
                      </m:dPr>
                      <m:e>
                        <m:f>
                          <m:fPr>
                            <m:ctrlPr>
                              <a:rPr lang="en-US" i="1" dirty="0">
                                <a:latin typeface="Cambria Math" panose="02040503050406030204" pitchFamily="18" charset="0"/>
                              </a:rPr>
                            </m:ctrlPr>
                          </m:fPr>
                          <m:num>
                            <m:r>
                              <a:rPr lang="en-IN" i="1" dirty="0">
                                <a:latin typeface="Cambria Math" panose="02040503050406030204" pitchFamily="18" charset="0"/>
                              </a:rPr>
                              <m:t>1</m:t>
                            </m:r>
                          </m:num>
                          <m:den>
                            <m:r>
                              <a:rPr lang="en-IN" i="1" dirty="0">
                                <a:latin typeface="Cambria Math" panose="02040503050406030204" pitchFamily="18" charset="0"/>
                              </a:rPr>
                              <m:t>2</m:t>
                            </m:r>
                          </m:den>
                        </m:f>
                        <m:sSubSup>
                          <m:sSubSupPr>
                            <m:ctrlPr>
                              <a:rPr lang="en-US" i="1" dirty="0">
                                <a:latin typeface="Cambria Math" panose="02040503050406030204" pitchFamily="18" charset="0"/>
                                <a:cs typeface="Times New Roman" panose="02020603050405020304" pitchFamily="18" charset="0"/>
                              </a:rPr>
                            </m:ctrlPr>
                          </m:sSubSupPr>
                          <m:e>
                            <m:r>
                              <a:rPr lang="en-IN" i="1" dirty="0">
                                <a:latin typeface="Cambria Math" panose="02040503050406030204" pitchFamily="18" charset="0"/>
                              </a:rPr>
                              <m:t>𝑚𝑣</m:t>
                            </m:r>
                          </m:e>
                          <m:sub>
                            <m:r>
                              <m:rPr>
                                <m:nor/>
                              </m:rPr>
                              <a:rPr lang="en-US" dirty="0">
                                <a:latin typeface="Times New Roman" panose="02020603050405020304" pitchFamily="18" charset="0"/>
                                <a:cs typeface="Times New Roman" panose="02020603050405020304" pitchFamily="18" charset="0"/>
                              </a:rPr>
                              <m:t>max</m:t>
                            </m:r>
                          </m:sub>
                          <m:sup>
                            <m:r>
                              <a:rPr lang="en-US" i="1" dirty="0">
                                <a:latin typeface="Cambria Math" panose="02040503050406030204" pitchFamily="18" charset="0"/>
                              </a:rPr>
                              <m:t>2</m:t>
                            </m:r>
                          </m:sup>
                        </m:sSubSup>
                      </m:e>
                    </m:d>
                    <m:r>
                      <a:rPr lang="en-US" i="1" dirty="0">
                        <a:latin typeface="Cambria Math" panose="02040503050406030204" pitchFamily="18" charset="0"/>
                        <a:cs typeface="Times New Roman" panose="02020603050405020304" pitchFamily="18" charset="0"/>
                      </a:rPr>
                      <m:t>⁡</m:t>
                    </m:r>
                  </m:oMath>
                </a14:m>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i="1" smtClean="0">
                        <a:latin typeface="Cambria Math" panose="02040503050406030204" pitchFamily="18" charset="0"/>
                        <a:ea typeface="Cambria Math" panose="02040503050406030204" pitchFamily="18" charset="0"/>
                        <a:cs typeface="Times New Roman" panose="02020603050405020304" pitchFamily="18" charset="0"/>
                      </a:rPr>
                      <m:t>∴</m:t>
                    </m:r>
                    <m:r>
                      <a:rPr lang="en-IN" b="0" i="1" smtClean="0">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IN" b="0" i="1" smtClean="0">
                            <a:latin typeface="Cambria Math" panose="02040503050406030204" pitchFamily="18" charset="0"/>
                            <a:ea typeface="Cambria Math" panose="02040503050406030204" pitchFamily="18" charset="0"/>
                            <a:cs typeface="Times New Roman" panose="02020603050405020304" pitchFamily="18" charset="0"/>
                          </a:rPr>
                          <m:t>𝐾𝐸</m:t>
                        </m:r>
                      </m:e>
                      <m:sub>
                        <m:r>
                          <a:rPr lang="en-IN" b="0" i="1" smtClean="0">
                            <a:latin typeface="Cambria Math" panose="02040503050406030204" pitchFamily="18" charset="0"/>
                            <a:ea typeface="Cambria Math" panose="02040503050406030204" pitchFamily="18" charset="0"/>
                            <a:cs typeface="Times New Roman" panose="02020603050405020304" pitchFamily="18" charset="0"/>
                          </a:rPr>
                          <m:t>𝑀𝑎𝑥</m:t>
                        </m:r>
                      </m:sub>
                    </m:sSub>
                  </m:oMath>
                </a14:m>
                <a:r>
                  <a:rPr lang="en-US" dirty="0">
                    <a:latin typeface="Times New Roman" panose="02020603050405020304" pitchFamily="18" charset="0"/>
                    <a:cs typeface="Times New Roman" panose="02020603050405020304" pitchFamily="18" charset="0"/>
                  </a:rPr>
                  <a:t>       = </a:t>
                </a:r>
                <a14:m>
                  <m:oMath xmlns:m="http://schemas.openxmlformats.org/officeDocument/2006/math">
                    <m:r>
                      <a:rPr lang="en-IN" b="0" i="0"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h𝑣</m:t>
                    </m:r>
                    <m:r>
                      <a:rPr lang="en-IN" b="0" i="1" smtClean="0">
                        <a:latin typeface="Cambria Math" panose="02040503050406030204" pitchFamily="18" charset="0"/>
                        <a:cs typeface="Times New Roman" panose="02020603050405020304" pitchFamily="18" charset="0"/>
                      </a:rPr>
                      <m:t>−</m:t>
                    </m:r>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h𝑣</m:t>
                        </m:r>
                      </m:e>
                      <m:sub>
                        <m:r>
                          <a:rPr lang="en-US" i="1" dirty="0">
                            <a:latin typeface="Cambria Math" panose="02040503050406030204" pitchFamily="18" charset="0"/>
                          </a:rPr>
                          <m:t>𝑜</m:t>
                        </m:r>
                      </m:sub>
                    </m:sSub>
                  </m:oMath>
                </a14:m>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cs typeface="Times New Roman" panose="02020603050405020304" pitchFamily="18" charset="0"/>
                      </a:rPr>
                      <m:t>∴</m:t>
                    </m:r>
                    <m:r>
                      <a:rPr lang="en-IN" i="1">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i="1">
                            <a:latin typeface="Cambria Math" panose="02040503050406030204" pitchFamily="18" charset="0"/>
                            <a:ea typeface="Cambria Math" panose="02040503050406030204" pitchFamily="18" charset="0"/>
                            <a:cs typeface="Times New Roman" panose="02020603050405020304" pitchFamily="18" charset="0"/>
                          </a:rPr>
                        </m:ctrlPr>
                      </m:sSubPr>
                      <m:e>
                        <m:r>
                          <a:rPr lang="en-IN" i="1">
                            <a:latin typeface="Cambria Math" panose="02040503050406030204" pitchFamily="18" charset="0"/>
                            <a:ea typeface="Cambria Math" panose="02040503050406030204" pitchFamily="18" charset="0"/>
                            <a:cs typeface="Times New Roman" panose="02020603050405020304" pitchFamily="18" charset="0"/>
                          </a:rPr>
                          <m:t>𝐾𝐸</m:t>
                        </m:r>
                      </m:e>
                      <m:sub>
                        <m:r>
                          <a:rPr lang="en-IN" i="1">
                            <a:latin typeface="Cambria Math" panose="02040503050406030204" pitchFamily="18" charset="0"/>
                            <a:ea typeface="Cambria Math" panose="02040503050406030204" pitchFamily="18" charset="0"/>
                            <a:cs typeface="Times New Roman" panose="02020603050405020304" pitchFamily="18" charset="0"/>
                          </a:rPr>
                          <m:t>𝑀𝑎𝑥</m:t>
                        </m:r>
                      </m:sub>
                    </m:sSub>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IN" b="0" i="1" dirty="0" smtClean="0">
                        <a:latin typeface="Cambria Math" panose="02040503050406030204" pitchFamily="18" charset="0"/>
                        <a:cs typeface="Times New Roman" panose="02020603050405020304" pitchFamily="18" charset="0"/>
                      </a:rPr>
                      <m:t>       </m:t>
                    </m:r>
                    <m:r>
                      <a:rPr lang="en-US" b="0" i="1" dirty="0" smtClean="0">
                        <a:latin typeface="Cambria Math" panose="02040503050406030204" pitchFamily="18" charset="0"/>
                        <a:cs typeface="Times New Roman" panose="02020603050405020304" pitchFamily="18" charset="0"/>
                      </a:rPr>
                      <m:t>   </m:t>
                    </m:r>
                    <m:r>
                      <a:rPr lang="en-IN" b="0" i="1" dirty="0" smtClean="0">
                        <a:latin typeface="Cambria Math" panose="02040503050406030204" pitchFamily="18" charset="0"/>
                        <a:cs typeface="Times New Roman" panose="02020603050405020304" pitchFamily="18" charset="0"/>
                      </a:rPr>
                      <m:t>h</m:t>
                    </m:r>
                    <m:r>
                      <a:rPr lang="en-IN" b="0" i="1" dirty="0" smtClean="0">
                        <a:latin typeface="Cambria Math" panose="02040503050406030204" pitchFamily="18" charset="0"/>
                        <a:cs typeface="Times New Roman" panose="02020603050405020304" pitchFamily="18" charset="0"/>
                      </a:rPr>
                      <m:t>(</m:t>
                    </m:r>
                    <m:r>
                      <a:rPr lang="en-IN" b="0" i="1" dirty="0" smtClean="0">
                        <a:latin typeface="Cambria Math" panose="02040503050406030204" pitchFamily="18" charset="0"/>
                        <a:cs typeface="Times New Roman" panose="02020603050405020304" pitchFamily="18" charset="0"/>
                      </a:rPr>
                      <m:t>𝑣</m:t>
                    </m:r>
                    <m:r>
                      <a:rPr lang="en-IN" b="0" i="1" dirty="0" smtClean="0">
                        <a:latin typeface="Cambria Math" panose="02040503050406030204" pitchFamily="18" charset="0"/>
                        <a:cs typeface="Times New Roman" panose="02020603050405020304" pitchFamily="18" charset="0"/>
                      </a:rPr>
                      <m:t>−</m:t>
                    </m:r>
                    <m:sSub>
                      <m:sSubPr>
                        <m:ctrlPr>
                          <a:rPr lang="en-IN" b="0" i="1" dirty="0" smtClean="0">
                            <a:latin typeface="Cambria Math" panose="02040503050406030204" pitchFamily="18" charset="0"/>
                            <a:cs typeface="Times New Roman" panose="02020603050405020304" pitchFamily="18" charset="0"/>
                          </a:rPr>
                        </m:ctrlPr>
                      </m:sSubPr>
                      <m:e>
                        <m:r>
                          <a:rPr lang="en-IN" b="0" i="1" dirty="0" smtClean="0">
                            <a:latin typeface="Cambria Math" panose="02040503050406030204" pitchFamily="18" charset="0"/>
                            <a:cs typeface="Times New Roman" panose="02020603050405020304" pitchFamily="18" charset="0"/>
                          </a:rPr>
                          <m:t>𝑣</m:t>
                        </m:r>
                      </m:e>
                      <m:sub>
                        <m:r>
                          <a:rPr lang="en-IN" b="0" i="1" dirty="0" smtClean="0">
                            <a:latin typeface="Cambria Math" panose="02040503050406030204" pitchFamily="18" charset="0"/>
                            <a:cs typeface="Times New Roman" panose="02020603050405020304" pitchFamily="18" charset="0"/>
                          </a:rPr>
                          <m:t>0 </m:t>
                        </m:r>
                      </m:sub>
                    </m:sSub>
                  </m:oMath>
                </a14:m>
                <a:r>
                  <a:rPr lang="en-US" dirty="0">
                    <a:latin typeface="Times New Roman" panose="02020603050405020304" pitchFamily="18" charset="0"/>
                    <a:cs typeface="Times New Roman" panose="02020603050405020304" pitchFamily="18" charset="0"/>
                  </a:rPr>
                  <a:t>)</a:t>
                </a:r>
              </a:p>
              <a:p>
                <a:pPr algn="l"/>
                <a:r>
                  <a:rPr lang="en-US" dirty="0">
                    <a:latin typeface="Times New Roman" panose="02020603050405020304" pitchFamily="18" charset="0"/>
                    <a:cs typeface="Times New Roman" panose="02020603050405020304" pitchFamily="18" charset="0"/>
                  </a:rPr>
                  <a:t>This relation is called </a:t>
                </a:r>
                <a:r>
                  <a:rPr lang="en-US" b="1" i="1" dirty="0">
                    <a:latin typeface="Times New Roman" panose="02020603050405020304" pitchFamily="18" charset="0"/>
                    <a:cs typeface="Times New Roman" panose="02020603050405020304" pitchFamily="18" charset="0"/>
                  </a:rPr>
                  <a:t>Einstein’s photoelectric </a:t>
                </a:r>
                <a:r>
                  <a:rPr lang="en-US" dirty="0">
                    <a:latin typeface="Times New Roman" panose="02020603050405020304" pitchFamily="18" charset="0"/>
                    <a:cs typeface="Times New Roman" panose="02020603050405020304" pitchFamily="18" charset="0"/>
                  </a:rPr>
                  <a:t>equation.</a:t>
                </a: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3" name="Subtitle 2">
                <a:extLst>
                  <a:ext uri="{FF2B5EF4-FFF2-40B4-BE49-F238E27FC236}">
                    <a16:creationId xmlns:a16="http://schemas.microsoft.com/office/drawing/2014/main" id="{353123FE-9701-420B-9C76-E616AB50AD03}"/>
                  </a:ext>
                </a:extLst>
              </p:cNvPr>
              <p:cNvSpPr>
                <a:spLocks noGrp="1" noRot="1" noChangeAspect="1" noMove="1" noResize="1" noEditPoints="1" noAdjustHandles="1" noChangeArrowheads="1" noChangeShapeType="1" noTextEdit="1"/>
              </p:cNvSpPr>
              <p:nvPr>
                <p:ph type="subTitle" idx="1"/>
              </p:nvPr>
            </p:nvSpPr>
            <p:spPr>
              <a:xfrm>
                <a:off x="1326037" y="329938"/>
                <a:ext cx="9382812" cy="6419654"/>
              </a:xfrm>
              <a:blipFill>
                <a:blip r:embed="rId2"/>
                <a:stretch>
                  <a:fillRect l="-1039"/>
                </a:stretch>
              </a:blipFill>
            </p:spPr>
            <p:txBody>
              <a:bodyPr/>
              <a:lstStyle/>
              <a:p>
                <a:r>
                  <a:rPr lang="en-IN">
                    <a:noFill/>
                  </a:rPr>
                  <a:t> </a:t>
                </a:r>
              </a:p>
            </p:txBody>
          </p:sp>
        </mc:Fallback>
      </mc:AlternateContent>
      <p:pic>
        <p:nvPicPr>
          <p:cNvPr id="7170" name="Picture 2" descr="photo electric effect">
            <a:extLst>
              <a:ext uri="{FF2B5EF4-FFF2-40B4-BE49-F238E27FC236}">
                <a16:creationId xmlns:a16="http://schemas.microsoft.com/office/drawing/2014/main" id="{A79FDCBC-9203-45FC-95EE-75C9A2611A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6301" y="5024487"/>
            <a:ext cx="3637691" cy="163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87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326037" y="329938"/>
                <a:ext cx="9382812" cy="6419654"/>
              </a:xfrm>
              <a:solidFill>
                <a:srgbClr val="00CC66"/>
              </a:solidFill>
            </p:spPr>
            <p:style>
              <a:lnRef idx="1">
                <a:schemeClr val="accent2"/>
              </a:lnRef>
              <a:fillRef idx="2">
                <a:schemeClr val="accent2"/>
              </a:fillRef>
              <a:effectRef idx="1">
                <a:schemeClr val="accent2"/>
              </a:effectRef>
              <a:fontRef idx="minor">
                <a:schemeClr val="dk1"/>
              </a:fontRef>
            </p:style>
            <p:txBody>
              <a:bodyPr/>
              <a:lstStyle/>
              <a:p>
                <a:pPr algn="just"/>
                <a:endParaRPr lang="en-IN" b="1" dirty="0">
                  <a:latin typeface="Times New Roman" panose="02020603050405020304" pitchFamily="18" charset="0"/>
                  <a:cs typeface="Times New Roman" panose="02020603050405020304" pitchFamily="18" charset="0"/>
                </a:endParaRPr>
              </a:p>
              <a:p>
                <a:pPr algn="just"/>
                <a:r>
                  <a:rPr lang="en-US" b="1" dirty="0">
                    <a:solidFill>
                      <a:srgbClr val="C00000"/>
                    </a:solidFill>
                    <a:latin typeface="Times New Roman" panose="02020603050405020304" pitchFamily="18" charset="0"/>
                    <a:cs typeface="Times New Roman" panose="02020603050405020304" pitchFamily="18" charset="0"/>
                  </a:rPr>
                  <a:t>VERIFICATION OF LAWS OF PHOTOELECTRIC EMISSION BASED ON EINSTEIN’S PHOTOELECTRIC EQUATION:</a:t>
                </a:r>
              </a:p>
              <a:p>
                <a:pPr marL="514350" indent="-514350" algn="just">
                  <a:buAutoNum type="romanLcParenR"/>
                </a:pPr>
                <a:r>
                  <a:rPr lang="en-US" dirty="0">
                    <a:latin typeface="Times New Roman" panose="02020603050405020304" pitchFamily="18" charset="0"/>
                    <a:cs typeface="Times New Roman" panose="02020603050405020304" pitchFamily="18" charset="0"/>
                  </a:rPr>
                  <a:t>If </a:t>
                </a:r>
                <a14:m>
                  <m:oMath xmlns:m="http://schemas.openxmlformats.org/officeDocument/2006/math">
                    <m:r>
                      <a:rPr lang="en-US" b="1" i="1" dirty="0" smtClean="0">
                        <a:latin typeface="Cambria Math" panose="02040503050406030204" pitchFamily="18" charset="0"/>
                        <a:cs typeface="Times New Roman" panose="02020603050405020304" pitchFamily="18" charset="0"/>
                      </a:rPr>
                      <m:t>𝝂</m:t>
                    </m:r>
                    <m:r>
                      <a:rPr lang="en-US" b="1" i="1" dirty="0" smtClean="0">
                        <a:latin typeface="Cambria Math" panose="02040503050406030204" pitchFamily="18" charset="0"/>
                        <a:cs typeface="Times New Roman" panose="02020603050405020304" pitchFamily="18" charset="0"/>
                      </a:rPr>
                      <m:t>&lt;</m:t>
                    </m:r>
                    <m:sSub>
                      <m:sSubPr>
                        <m:ctrlPr>
                          <a:rPr lang="en-IN" b="1" i="1" dirty="0">
                            <a:latin typeface="Cambria Math" panose="02040503050406030204" pitchFamily="18" charset="0"/>
                            <a:cs typeface="Times New Roman" panose="02020603050405020304" pitchFamily="18" charset="0"/>
                          </a:rPr>
                        </m:ctrlPr>
                      </m:sSubPr>
                      <m:e>
                        <m:r>
                          <a:rPr lang="en-IN" b="1" i="1" dirty="0">
                            <a:latin typeface="Cambria Math" panose="02040503050406030204" pitchFamily="18" charset="0"/>
                            <a:cs typeface="Times New Roman" panose="02020603050405020304" pitchFamily="18" charset="0"/>
                          </a:rPr>
                          <m:t>𝒗</m:t>
                        </m:r>
                      </m:e>
                      <m:sub>
                        <m:r>
                          <a:rPr lang="en-IN" b="1" i="1" dirty="0">
                            <a:latin typeface="Cambria Math" panose="02040503050406030204" pitchFamily="18" charset="0"/>
                            <a:cs typeface="Times New Roman" panose="02020603050405020304" pitchFamily="18" charset="0"/>
                          </a:rPr>
                          <m:t>𝟎</m:t>
                        </m:r>
                        <m:r>
                          <a:rPr lang="en-IN" b="1" i="1" dirty="0">
                            <a:latin typeface="Cambria Math" panose="02040503050406030204" pitchFamily="18" charset="0"/>
                            <a:cs typeface="Times New Roman" panose="02020603050405020304" pitchFamily="18" charset="0"/>
                          </a:rPr>
                          <m:t> </m:t>
                        </m:r>
                      </m:sub>
                    </m:sSub>
                  </m:oMath>
                </a14:m>
                <a:r>
                  <a:rPr lang="en-US" dirty="0">
                    <a:latin typeface="Times New Roman" panose="02020603050405020304" pitchFamily="18" charset="0"/>
                    <a:cs typeface="Times New Roman" panose="02020603050405020304" pitchFamily="18" charset="0"/>
                  </a:rPr>
                  <a:t>, then </a:t>
                </a:r>
                <a14:m>
                  <m:oMath xmlns:m="http://schemas.openxmlformats.org/officeDocument/2006/math">
                    <m:f>
                      <m:fPr>
                        <m:ctrlPr>
                          <a:rPr lang="en-US" b="1" i="1" dirty="0">
                            <a:latin typeface="Cambria Math" panose="02040503050406030204" pitchFamily="18" charset="0"/>
                          </a:rPr>
                        </m:ctrlPr>
                      </m:fPr>
                      <m:num>
                        <m:r>
                          <a:rPr lang="en-IN" b="1" i="1" dirty="0">
                            <a:latin typeface="Cambria Math" panose="02040503050406030204" pitchFamily="18" charset="0"/>
                          </a:rPr>
                          <m:t>𝟏</m:t>
                        </m:r>
                      </m:num>
                      <m:den>
                        <m:r>
                          <a:rPr lang="en-IN" b="1" i="1" dirty="0">
                            <a:latin typeface="Cambria Math" panose="02040503050406030204" pitchFamily="18" charset="0"/>
                          </a:rPr>
                          <m:t>𝟐</m:t>
                        </m:r>
                      </m:den>
                    </m:f>
                    <m:sSubSup>
                      <m:sSubSupPr>
                        <m:ctrlPr>
                          <a:rPr lang="en-US" b="1" i="1" dirty="0">
                            <a:latin typeface="Cambria Math" panose="02040503050406030204" pitchFamily="18" charset="0"/>
                            <a:cs typeface="Times New Roman" panose="02020603050405020304" pitchFamily="18" charset="0"/>
                          </a:rPr>
                        </m:ctrlPr>
                      </m:sSubSupPr>
                      <m:e>
                        <m:r>
                          <a:rPr lang="en-IN" b="1" i="1" dirty="0">
                            <a:latin typeface="Cambria Math" panose="02040503050406030204" pitchFamily="18" charset="0"/>
                          </a:rPr>
                          <m:t>𝒎𝒗</m:t>
                        </m:r>
                      </m:e>
                      <m:sub>
                        <m:r>
                          <m:rPr>
                            <m:nor/>
                          </m:rPr>
                          <a:rPr lang="en-US" b="1" dirty="0">
                            <a:latin typeface="Times New Roman" panose="02020603050405020304" pitchFamily="18" charset="0"/>
                            <a:cs typeface="Times New Roman" panose="02020603050405020304" pitchFamily="18" charset="0"/>
                          </a:rPr>
                          <m:t>max</m:t>
                        </m:r>
                      </m:sub>
                      <m:sup>
                        <m:r>
                          <a:rPr lang="en-US" b="1" i="1" dirty="0">
                            <a:latin typeface="Cambria Math" panose="02040503050406030204" pitchFamily="18" charset="0"/>
                          </a:rPr>
                          <m:t>𝟐</m:t>
                        </m:r>
                      </m:sup>
                    </m:sSubSup>
                    <m:r>
                      <a:rPr lang="en-US" i="1" dirty="0">
                        <a:latin typeface="Cambria Math" panose="02040503050406030204" pitchFamily="18" charset="0"/>
                      </a:rPr>
                      <m:t> </m:t>
                    </m:r>
                  </m:oMath>
                </a14:m>
                <a:r>
                  <a:rPr lang="en-US" dirty="0">
                    <a:latin typeface="Times New Roman" panose="02020603050405020304" pitchFamily="18" charset="0"/>
                    <a:cs typeface="Times New Roman" panose="02020603050405020304" pitchFamily="18" charset="0"/>
                  </a:rPr>
                  <a:t>is </a:t>
                </a:r>
                <a:r>
                  <a:rPr lang="en-US" b="1" i="1" dirty="0">
                    <a:latin typeface="Times New Roman" panose="02020603050405020304" pitchFamily="18" charset="0"/>
                    <a:cs typeface="Times New Roman" panose="02020603050405020304" pitchFamily="18" charset="0"/>
                  </a:rPr>
                  <a:t>negative</a:t>
                </a:r>
                <a:r>
                  <a:rPr lang="en-US" dirty="0">
                    <a:latin typeface="Times New Roman" panose="02020603050405020304" pitchFamily="18" charset="0"/>
                    <a:cs typeface="Times New Roman" panose="02020603050405020304" pitchFamily="18" charset="0"/>
                  </a:rPr>
                  <a:t>, which is not possible. </a:t>
                </a:r>
              </a:p>
              <a:p>
                <a:pPr algn="just"/>
                <a:r>
                  <a:rPr lang="en-US" dirty="0">
                    <a:latin typeface="Times New Roman" panose="02020603050405020304" pitchFamily="18" charset="0"/>
                    <a:cs typeface="Times New Roman" panose="02020603050405020304" pitchFamily="18" charset="0"/>
                  </a:rPr>
                  <a:t>Therefore, for photoelectric emission to take place </a:t>
                </a:r>
                <a:r>
                  <a:rPr lang="en-US" b="1" dirty="0">
                    <a:latin typeface="Times New Roman" panose="02020603050405020304" pitchFamily="18" charset="0"/>
                    <a:cs typeface="Times New Roman" panose="02020603050405020304" pitchFamily="18" charset="0"/>
                  </a:rPr>
                  <a:t>ν &gt; </a:t>
                </a:r>
                <a14:m>
                  <m:oMath xmlns:m="http://schemas.openxmlformats.org/officeDocument/2006/math">
                    <m:sSub>
                      <m:sSubPr>
                        <m:ctrlPr>
                          <a:rPr lang="en-IN" b="1" i="1" dirty="0">
                            <a:latin typeface="Cambria Math" panose="02040503050406030204" pitchFamily="18" charset="0"/>
                            <a:cs typeface="Times New Roman" panose="02020603050405020304" pitchFamily="18" charset="0"/>
                          </a:rPr>
                        </m:ctrlPr>
                      </m:sSubPr>
                      <m:e>
                        <m:r>
                          <a:rPr lang="en-IN" b="1" i="1" dirty="0">
                            <a:latin typeface="Cambria Math" panose="02040503050406030204" pitchFamily="18" charset="0"/>
                            <a:cs typeface="Times New Roman" panose="02020603050405020304" pitchFamily="18" charset="0"/>
                          </a:rPr>
                          <m:t>𝒗</m:t>
                        </m:r>
                      </m:e>
                      <m:sub>
                        <m:r>
                          <a:rPr lang="en-IN" b="1" i="1" dirty="0">
                            <a:latin typeface="Cambria Math" panose="02040503050406030204" pitchFamily="18" charset="0"/>
                            <a:cs typeface="Times New Roman" panose="02020603050405020304" pitchFamily="18" charset="0"/>
                          </a:rPr>
                          <m:t>𝟎</m:t>
                        </m:r>
                        <m:r>
                          <a:rPr lang="en-IN" b="1" i="1" dirty="0">
                            <a:latin typeface="Cambria Math" panose="02040503050406030204" pitchFamily="18" charset="0"/>
                            <a:cs typeface="Times New Roman" panose="02020603050405020304" pitchFamily="18" charset="0"/>
                          </a:rPr>
                          <m:t> </m:t>
                        </m:r>
                      </m:sub>
                    </m:sSub>
                  </m:oMath>
                </a14:m>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ii) Since </a:t>
                </a:r>
                <a:r>
                  <a:rPr lang="en-US" dirty="0">
                    <a:solidFill>
                      <a:srgbClr val="C00000"/>
                    </a:solidFill>
                    <a:latin typeface="Times New Roman" panose="02020603050405020304" pitchFamily="18" charset="0"/>
                    <a:cs typeface="Times New Roman" panose="02020603050405020304" pitchFamily="18" charset="0"/>
                  </a:rPr>
                  <a:t>one photon </a:t>
                </a:r>
                <a:r>
                  <a:rPr lang="en-US" dirty="0">
                    <a:latin typeface="Times New Roman" panose="02020603050405020304" pitchFamily="18" charset="0"/>
                    <a:cs typeface="Times New Roman" panose="02020603050405020304" pitchFamily="18" charset="0"/>
                  </a:rPr>
                  <a:t>emits </a:t>
                </a:r>
                <a:r>
                  <a:rPr lang="en-US" dirty="0">
                    <a:solidFill>
                      <a:srgbClr val="C00000"/>
                    </a:solidFill>
                    <a:latin typeface="Times New Roman" panose="02020603050405020304" pitchFamily="18" charset="0"/>
                    <a:cs typeface="Times New Roman" panose="02020603050405020304" pitchFamily="18" charset="0"/>
                  </a:rPr>
                  <a:t>one electron</a:t>
                </a:r>
                <a:r>
                  <a:rPr lang="en-US" dirty="0">
                    <a:latin typeface="Times New Roman" panose="02020603050405020304" pitchFamily="18" charset="0"/>
                    <a:cs typeface="Times New Roman" panose="02020603050405020304" pitchFamily="18" charset="0"/>
                  </a:rPr>
                  <a:t>, so the number of photoelectrons emitted per second is directly proportional to the intensity of incident light.</a:t>
                </a:r>
              </a:p>
              <a:p>
                <a:pPr algn="just"/>
                <a:r>
                  <a:rPr lang="en-US" dirty="0">
                    <a:latin typeface="Times New Roman" panose="02020603050405020304" pitchFamily="18" charset="0"/>
                    <a:cs typeface="Times New Roman" panose="02020603050405020304" pitchFamily="18" charset="0"/>
                  </a:rPr>
                  <a:t>iii) It is clear that </a:t>
                </a:r>
                <a14:m>
                  <m:oMath xmlns:m="http://schemas.openxmlformats.org/officeDocument/2006/math">
                    <m:f>
                      <m:fPr>
                        <m:ctrlPr>
                          <a:rPr lang="en-US" b="1" i="1" dirty="0" smtClean="0">
                            <a:solidFill>
                              <a:schemeClr val="tx1"/>
                            </a:solidFill>
                            <a:latin typeface="Cambria Math" panose="02040503050406030204" pitchFamily="18" charset="0"/>
                          </a:rPr>
                        </m:ctrlPr>
                      </m:fPr>
                      <m:num>
                        <m:r>
                          <a:rPr lang="en-IN" b="1" i="1" dirty="0">
                            <a:solidFill>
                              <a:schemeClr val="tx1"/>
                            </a:solidFill>
                            <a:latin typeface="Cambria Math" panose="02040503050406030204" pitchFamily="18" charset="0"/>
                          </a:rPr>
                          <m:t>𝟏</m:t>
                        </m:r>
                      </m:num>
                      <m:den>
                        <m:r>
                          <a:rPr lang="en-IN" b="1" i="1" dirty="0">
                            <a:solidFill>
                              <a:schemeClr val="tx1"/>
                            </a:solidFill>
                            <a:latin typeface="Cambria Math" panose="02040503050406030204" pitchFamily="18" charset="0"/>
                          </a:rPr>
                          <m:t>𝟐</m:t>
                        </m:r>
                      </m:den>
                    </m:f>
                    <m:sSubSup>
                      <m:sSubSupPr>
                        <m:ctrlPr>
                          <a:rPr lang="en-US" b="1" i="1" dirty="0">
                            <a:solidFill>
                              <a:schemeClr val="tx1"/>
                            </a:solidFill>
                            <a:latin typeface="Cambria Math" panose="02040503050406030204" pitchFamily="18" charset="0"/>
                            <a:cs typeface="Times New Roman" panose="02020603050405020304" pitchFamily="18" charset="0"/>
                          </a:rPr>
                        </m:ctrlPr>
                      </m:sSubSupPr>
                      <m:e>
                        <m:r>
                          <a:rPr lang="en-IN" b="1" i="1" dirty="0">
                            <a:solidFill>
                              <a:schemeClr val="tx1"/>
                            </a:solidFill>
                            <a:latin typeface="Cambria Math" panose="02040503050406030204" pitchFamily="18" charset="0"/>
                          </a:rPr>
                          <m:t>𝒎𝒗</m:t>
                        </m:r>
                      </m:e>
                      <m:sub>
                        <m:r>
                          <m:rPr>
                            <m:nor/>
                          </m:rPr>
                          <a:rPr lang="en-US" b="1" i="1" dirty="0">
                            <a:solidFill>
                              <a:schemeClr val="tx1"/>
                            </a:solidFill>
                            <a:latin typeface="Times New Roman" panose="02020603050405020304" pitchFamily="18" charset="0"/>
                            <a:cs typeface="Times New Roman" panose="02020603050405020304" pitchFamily="18" charset="0"/>
                          </a:rPr>
                          <m:t>max</m:t>
                        </m:r>
                      </m:sub>
                      <m:sup>
                        <m:r>
                          <a:rPr lang="en-US" b="1" i="1" dirty="0">
                            <a:solidFill>
                              <a:schemeClr val="tx1"/>
                            </a:solidFill>
                            <a:latin typeface="Cambria Math" panose="02040503050406030204" pitchFamily="18" charset="0"/>
                          </a:rPr>
                          <m:t>𝟐</m:t>
                        </m:r>
                      </m:sup>
                    </m:sSubSup>
                    <m:r>
                      <a:rPr lang="en-US" i="1" dirty="0">
                        <a:latin typeface="Cambria Math" panose="02040503050406030204" pitchFamily="18" charset="0"/>
                      </a:rPr>
                      <m:t> </m:t>
                    </m:r>
                  </m:oMath>
                </a14:m>
                <a:r>
                  <a:rPr lang="en-US" dirty="0">
                    <a:latin typeface="Times New Roman" panose="02020603050405020304" pitchFamily="18" charset="0"/>
                    <a:cs typeface="Times New Roman" panose="02020603050405020304" pitchFamily="18" charset="0"/>
                  </a:rPr>
                  <a:t>is proportional to </a:t>
                </a:r>
                <a:r>
                  <a:rPr lang="en-US" b="1" dirty="0">
                    <a:solidFill>
                      <a:schemeClr val="tx1"/>
                    </a:solidFill>
                    <a:latin typeface="Times New Roman" panose="02020603050405020304" pitchFamily="18" charset="0"/>
                    <a:cs typeface="Times New Roman" panose="02020603050405020304" pitchFamily="18" charset="0"/>
                  </a:rPr>
                  <a:t>ν</a:t>
                </a:r>
                <a:r>
                  <a:rPr lang="en-US" dirty="0">
                    <a:latin typeface="Times New Roman" panose="02020603050405020304" pitchFamily="18" charset="0"/>
                    <a:cs typeface="Times New Roman" panose="02020603050405020304" pitchFamily="18" charset="0"/>
                  </a:rPr>
                  <a:t> as </a:t>
                </a:r>
                <a:r>
                  <a:rPr lang="en-US" dirty="0">
                    <a:solidFill>
                      <a:srgbClr val="C00000"/>
                    </a:solidFill>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IN" b="1" i="1" dirty="0" smtClean="0">
                            <a:solidFill>
                              <a:srgbClr val="C00000"/>
                            </a:solidFill>
                            <a:latin typeface="Cambria Math" panose="02040503050406030204" pitchFamily="18" charset="0"/>
                            <a:cs typeface="Times New Roman" panose="02020603050405020304" pitchFamily="18" charset="0"/>
                          </a:rPr>
                        </m:ctrlPr>
                      </m:sSubPr>
                      <m:e>
                        <m:r>
                          <a:rPr lang="en-IN" b="1" i="1" dirty="0">
                            <a:solidFill>
                              <a:srgbClr val="C00000"/>
                            </a:solidFill>
                            <a:latin typeface="Cambria Math" panose="02040503050406030204" pitchFamily="18" charset="0"/>
                            <a:cs typeface="Times New Roman" panose="02020603050405020304" pitchFamily="18" charset="0"/>
                          </a:rPr>
                          <m:t>𝒗</m:t>
                        </m:r>
                      </m:e>
                      <m:sub>
                        <m:r>
                          <a:rPr lang="en-IN" b="1" i="1" dirty="0">
                            <a:solidFill>
                              <a:srgbClr val="C00000"/>
                            </a:solidFill>
                            <a:latin typeface="Cambria Math" panose="02040503050406030204" pitchFamily="18" charset="0"/>
                            <a:cs typeface="Times New Roman" panose="02020603050405020304" pitchFamily="18" charset="0"/>
                          </a:rPr>
                          <m:t>𝟎</m:t>
                        </m:r>
                        <m:r>
                          <a:rPr lang="en-IN" b="1" i="1" dirty="0">
                            <a:solidFill>
                              <a:srgbClr val="C00000"/>
                            </a:solidFill>
                            <a:latin typeface="Cambria Math" panose="02040503050406030204" pitchFamily="18" charset="0"/>
                            <a:cs typeface="Times New Roman" panose="02020603050405020304" pitchFamily="18" charset="0"/>
                          </a:rPr>
                          <m:t> </m:t>
                        </m:r>
                      </m:sub>
                    </m:sSub>
                    <m:r>
                      <a:rPr lang="en-IN" b="1" i="1" dirty="0">
                        <a:latin typeface="Cambria Math" panose="02040503050406030204" pitchFamily="18" charset="0"/>
                        <a:cs typeface="Times New Roman" panose="02020603050405020304" pitchFamily="18" charset="0"/>
                      </a:rPr>
                      <m:t> </m:t>
                    </m:r>
                  </m:oMath>
                </a14:m>
                <a:r>
                  <a:rPr lang="en-US" dirty="0">
                    <a:latin typeface="Times New Roman" panose="02020603050405020304" pitchFamily="18" charset="0"/>
                    <a:cs typeface="Times New Roman" panose="02020603050405020304" pitchFamily="18" charset="0"/>
                  </a:rPr>
                  <a:t>are constant. This shows that K.E. of the photoelectrons is directly proportional to the frequency of the incident light.</a:t>
                </a:r>
              </a:p>
              <a:p>
                <a:pPr algn="just"/>
                <a:r>
                  <a:rPr lang="en-US" dirty="0">
                    <a:latin typeface="Times New Roman" panose="02020603050405020304" pitchFamily="18" charset="0"/>
                    <a:cs typeface="Times New Roman" panose="02020603050405020304" pitchFamily="18" charset="0"/>
                  </a:rPr>
                  <a:t>iv) Photoelectric emission is due to collision between a photon and an electron. As such there can not be any significant time lag between the incidence of photon and emission of photoelectron. i.e. the process is instantaneous. </a:t>
                </a:r>
              </a:p>
              <a:p>
                <a:pPr algn="just"/>
                <a:r>
                  <a:rPr lang="en-US" i="1" dirty="0">
                    <a:latin typeface="Times New Roman" panose="02020603050405020304" pitchFamily="18" charset="0"/>
                    <a:cs typeface="Times New Roman" panose="02020603050405020304" pitchFamily="18" charset="0"/>
                  </a:rPr>
                  <a:t>It is found that delay is only </a:t>
                </a:r>
                <a14:m>
                  <m:oMath xmlns:m="http://schemas.openxmlformats.org/officeDocument/2006/math">
                    <m:sSup>
                      <m:sSupPr>
                        <m:ctrlPr>
                          <a:rPr lang="en-US" i="1" dirty="0" smtClean="0">
                            <a:latin typeface="Cambria Math" panose="02040503050406030204" pitchFamily="18" charset="0"/>
                            <a:cs typeface="Times New Roman" panose="02020603050405020304" pitchFamily="18" charset="0"/>
                          </a:rPr>
                        </m:ctrlPr>
                      </m:sSupPr>
                      <m:e>
                        <m:r>
                          <a:rPr lang="en-IN" b="0" i="1" dirty="0" smtClean="0">
                            <a:latin typeface="Cambria Math" panose="02040503050406030204" pitchFamily="18" charset="0"/>
                            <a:cs typeface="Times New Roman" panose="02020603050405020304" pitchFamily="18" charset="0"/>
                          </a:rPr>
                          <m:t>10</m:t>
                        </m:r>
                      </m:e>
                      <m:sup>
                        <m:r>
                          <a:rPr lang="en-IN" b="0" i="1" dirty="0" smtClean="0">
                            <a:latin typeface="Cambria Math" panose="02040503050406030204" pitchFamily="18" charset="0"/>
                            <a:cs typeface="Times New Roman" panose="02020603050405020304" pitchFamily="18" charset="0"/>
                          </a:rPr>
                          <m:t>−8</m:t>
                        </m:r>
                      </m:sup>
                    </m:sSup>
                  </m:oMath>
                </a14:m>
                <a:r>
                  <a:rPr lang="en-US" i="1" dirty="0">
                    <a:latin typeface="Times New Roman" panose="02020603050405020304" pitchFamily="18" charset="0"/>
                    <a:cs typeface="Times New Roman" panose="02020603050405020304" pitchFamily="18" charset="0"/>
                  </a:rPr>
                  <a:t>seconds.</a:t>
                </a:r>
                <a:endParaRPr lang="en-IN"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3" name="Subtitle 2">
                <a:extLst>
                  <a:ext uri="{FF2B5EF4-FFF2-40B4-BE49-F238E27FC236}">
                    <a16:creationId xmlns:a16="http://schemas.microsoft.com/office/drawing/2014/main" id="{353123FE-9701-420B-9C76-E616AB50AD03}"/>
                  </a:ext>
                </a:extLst>
              </p:cNvPr>
              <p:cNvSpPr>
                <a:spLocks noGrp="1" noRot="1" noChangeAspect="1" noMove="1" noResize="1" noEditPoints="1" noAdjustHandles="1" noChangeArrowheads="1" noChangeShapeType="1" noTextEdit="1"/>
              </p:cNvSpPr>
              <p:nvPr>
                <p:ph type="subTitle" idx="1"/>
              </p:nvPr>
            </p:nvSpPr>
            <p:spPr>
              <a:xfrm>
                <a:off x="1326037" y="329938"/>
                <a:ext cx="9382812" cy="6419654"/>
              </a:xfrm>
              <a:blipFill>
                <a:blip r:embed="rId2"/>
                <a:stretch>
                  <a:fillRect l="-1039" r="-909"/>
                </a:stretch>
              </a:blipFill>
            </p:spPr>
            <p:txBody>
              <a:bodyPr/>
              <a:lstStyle/>
              <a:p>
                <a:r>
                  <a:rPr lang="en-IN">
                    <a:noFill/>
                  </a:rPr>
                  <a:t> </a:t>
                </a:r>
              </a:p>
            </p:txBody>
          </p:sp>
        </mc:Fallback>
      </mc:AlternateContent>
    </p:spTree>
    <p:extLst>
      <p:ext uri="{BB962C8B-B14F-4D97-AF65-F5344CB8AC3E}">
        <p14:creationId xmlns:p14="http://schemas.microsoft.com/office/powerpoint/2010/main" val="2062434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968989" y="320511"/>
            <a:ext cx="9334508" cy="6325387"/>
          </a:xfrm>
          <a:solidFill>
            <a:srgbClr val="00CC66"/>
          </a:solidFill>
        </p:spPr>
        <p:style>
          <a:lnRef idx="1">
            <a:schemeClr val="accent2"/>
          </a:lnRef>
          <a:fillRef idx="2">
            <a:schemeClr val="accent2"/>
          </a:fillRef>
          <a:effectRef idx="1">
            <a:schemeClr val="accent2"/>
          </a:effectRef>
          <a:fontRef idx="minor">
            <a:schemeClr val="dk1"/>
          </a:fontRef>
        </p:style>
        <p:txBody>
          <a:bodyPr>
            <a:normAutofit/>
          </a:bodyPr>
          <a:lstStyle/>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algn="r"/>
            <a:r>
              <a:rPr lang="en-US" sz="2000" i="1" dirty="0">
                <a:latin typeface="Times New Roman" panose="02020603050405020304" pitchFamily="18" charset="0"/>
                <a:cs typeface="Times New Roman" panose="02020603050405020304" pitchFamily="18" charset="0"/>
              </a:rPr>
              <a:t>TO BE CONTINUED…</a:t>
            </a:r>
          </a:p>
          <a:p>
            <a:endParaRPr lang="en-US" sz="2000" dirty="0">
              <a:latin typeface="Times New Roman" panose="02020603050405020304" pitchFamily="18" charset="0"/>
              <a:cs typeface="Times New Roman" panose="02020603050405020304" pitchFamily="18" charset="0"/>
            </a:endParaRPr>
          </a:p>
        </p:txBody>
      </p:sp>
      <p:sp>
        <p:nvSpPr>
          <p:cNvPr id="7" name="Rectangle 5">
            <a:extLst>
              <a:ext uri="{FF2B5EF4-FFF2-40B4-BE49-F238E27FC236}">
                <a16:creationId xmlns:a16="http://schemas.microsoft.com/office/drawing/2014/main" id="{2A8797C7-4621-4DE7-A105-97F068A9EE3A}"/>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84AF469F-7699-4485-9C47-A77AF701AD73}"/>
              </a:ext>
            </a:extLst>
          </p:cNvPr>
          <p:cNvSpPr/>
          <p:nvPr/>
        </p:nvSpPr>
        <p:spPr>
          <a:xfrm>
            <a:off x="968989" y="2147203"/>
            <a:ext cx="9156605" cy="1754326"/>
          </a:xfrm>
          <a:prstGeom prst="rect">
            <a:avLst/>
          </a:prstGeom>
          <a:solidFill>
            <a:srgbClr val="00CC66"/>
          </a:solidFill>
          <a:ln>
            <a:solidFill>
              <a:srgbClr val="00CC66"/>
            </a:solidFill>
          </a:ln>
        </p:spPr>
        <p:txBody>
          <a:bodyPr wrap="square" lIns="91440" tIns="45720" rIns="91440" bIns="45720">
            <a:spAutoFit/>
          </a:bodyPr>
          <a:lstStyle/>
          <a:p>
            <a:pPr algn="ctr"/>
            <a:r>
              <a:rPr lang="en-US" sz="5400" b="1" cap="none" spc="0" dirty="0">
                <a:ln w="12700">
                  <a:solidFill>
                    <a:schemeClr val="accent1"/>
                  </a:solidFill>
                  <a:prstDash val="solid"/>
                </a:ln>
                <a:solidFill>
                  <a:srgbClr val="66FF66"/>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THANK  YOU </a:t>
            </a:r>
            <a:r>
              <a:rPr lang="en-US" sz="5400" b="1" dirty="0">
                <a:ln w="12700">
                  <a:solidFill>
                    <a:schemeClr val="accent1"/>
                  </a:solidFill>
                  <a:prstDash val="solid"/>
                </a:ln>
                <a:solidFill>
                  <a:srgbClr val="66FF66"/>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FOR</a:t>
            </a:r>
            <a:r>
              <a:rPr lang="en-US" sz="5400" b="1" cap="none" spc="0" dirty="0">
                <a:ln w="12700">
                  <a:solidFill>
                    <a:schemeClr val="accent1"/>
                  </a:solidFill>
                  <a:prstDash val="solid"/>
                </a:ln>
                <a:solidFill>
                  <a:srgbClr val="66FF66"/>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WATCHING!</a:t>
            </a:r>
            <a:endParaRPr lang="en-IN" sz="5400" b="1" cap="none" spc="0" dirty="0">
              <a:ln w="12700">
                <a:solidFill>
                  <a:schemeClr val="accent1"/>
                </a:solidFill>
                <a:prstDash val="solid"/>
              </a:ln>
              <a:solidFill>
                <a:srgbClr val="66FF66"/>
              </a:solidFill>
              <a:effectLst>
                <a:outerShdw dist="38100" dir="2640000" algn="bl" rotWithShape="0">
                  <a:schemeClr val="accent1"/>
                </a:outerShdw>
              </a:effectLst>
            </a:endParaRPr>
          </a:p>
        </p:txBody>
      </p:sp>
    </p:spTree>
    <p:extLst>
      <p:ext uri="{BB962C8B-B14F-4D97-AF65-F5344CB8AC3E}">
        <p14:creationId xmlns:p14="http://schemas.microsoft.com/office/powerpoint/2010/main" val="419266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326037" y="329938"/>
            <a:ext cx="9382812" cy="6419654"/>
          </a:xfrm>
          <a:solidFill>
            <a:srgbClr val="00CC66"/>
          </a:solidFill>
        </p:spPr>
        <p:style>
          <a:lnRef idx="1">
            <a:schemeClr val="accent2"/>
          </a:lnRef>
          <a:fillRef idx="2">
            <a:schemeClr val="accent2"/>
          </a:fillRef>
          <a:effectRef idx="1">
            <a:schemeClr val="accent2"/>
          </a:effectRef>
          <a:fontRef idx="minor">
            <a:schemeClr val="dk1"/>
          </a:fontRef>
        </p:style>
        <p:txBody>
          <a:bodyPr>
            <a:normAutofit/>
          </a:bodyPr>
          <a:lstStyle/>
          <a:p>
            <a:endParaRPr lang="en-IN" b="1" dirty="0">
              <a:solidFill>
                <a:schemeClr val="tx1">
                  <a:lumMod val="95000"/>
                  <a:lumOff val="5000"/>
                </a:schemeClr>
              </a:solidFill>
              <a:latin typeface="Times New Roman" panose="02020603050405020304" pitchFamily="18" charset="0"/>
              <a:cs typeface="Times New Roman" panose="02020603050405020304" pitchFamily="18" charset="0"/>
            </a:endParaRPr>
          </a:p>
          <a:p>
            <a:pPr>
              <a:lnSpc>
                <a:spcPct val="150000"/>
              </a:lnSpc>
            </a:pPr>
            <a:r>
              <a:rPr lang="en-IN" sz="3600" b="1" i="1" dirty="0">
                <a:latin typeface="Times New Roman" panose="02020603050405020304" pitchFamily="18" charset="0"/>
                <a:cs typeface="Times New Roman" panose="02020603050405020304" pitchFamily="18" charset="0"/>
              </a:rPr>
              <a:t>Topics to be discussed ……</a:t>
            </a:r>
          </a:p>
          <a:p>
            <a:pPr marL="342900" indent="-342900" algn="just">
              <a:lnSpc>
                <a:spcPct val="150000"/>
              </a:lnSpc>
              <a:buFont typeface="Courier New" panose="02070309020205020404" pitchFamily="49" charset="0"/>
              <a:buChar char="o"/>
            </a:pPr>
            <a:r>
              <a:rPr lang="en-IN" sz="280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Effect of frequency</a:t>
            </a:r>
          </a:p>
          <a:p>
            <a:pPr marL="342900" indent="-342900" algn="just">
              <a:lnSpc>
                <a:spcPct val="150000"/>
              </a:lnSpc>
              <a:buFont typeface="Courier New" panose="02070309020205020404" pitchFamily="49" charset="0"/>
              <a:buChar char="o"/>
            </a:pPr>
            <a:r>
              <a:rPr lang="en-IN" sz="280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Laws of photoelectric effect</a:t>
            </a:r>
          </a:p>
          <a:p>
            <a:pPr marL="342900" indent="-342900" algn="just">
              <a:lnSpc>
                <a:spcPct val="150000"/>
              </a:lnSpc>
              <a:buFont typeface="Courier New" panose="02070309020205020404" pitchFamily="49" charset="0"/>
              <a:buChar char="o"/>
            </a:pPr>
            <a:r>
              <a:rPr lang="en-IN" sz="280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Failure of Classical Wave Theory</a:t>
            </a:r>
          </a:p>
          <a:p>
            <a:pPr marL="342900" indent="-342900" algn="just">
              <a:lnSpc>
                <a:spcPct val="150000"/>
              </a:lnSpc>
              <a:buFont typeface="Courier New" panose="02070309020205020404" pitchFamily="49" charset="0"/>
              <a:buChar char="o"/>
            </a:pPr>
            <a:r>
              <a:rPr lang="en-IN" sz="280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Einstein's photoelectric equation </a:t>
            </a:r>
          </a:p>
          <a:p>
            <a:pPr marL="342900" indent="-342900" algn="just">
              <a:lnSpc>
                <a:spcPct val="150000"/>
              </a:lnSpc>
              <a:buFont typeface="Courier New" panose="02070309020205020404" pitchFamily="49" charset="0"/>
              <a:buChar char="o"/>
            </a:pPr>
            <a:r>
              <a:rPr lang="en-US" sz="280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Verification of laws of photoelectric emission based on Einstein's photoelectric equation</a:t>
            </a:r>
            <a:endParaRPr lang="en-IN" sz="280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lnSpc>
                <a:spcPct val="150000"/>
              </a:lnSpc>
              <a:buFont typeface="Courier New" panose="02070309020205020404" pitchFamily="49" charset="0"/>
              <a:buChar char="o"/>
            </a:pPr>
            <a:endParaRPr lang="en-IN" sz="280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97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326037" y="329938"/>
            <a:ext cx="9382812" cy="6419654"/>
          </a:xfrm>
          <a:solidFill>
            <a:srgbClr val="00CC66"/>
          </a:solidFill>
        </p:spPr>
        <p:style>
          <a:lnRef idx="1">
            <a:schemeClr val="accent2"/>
          </a:lnRef>
          <a:fillRef idx="2">
            <a:schemeClr val="accent2"/>
          </a:fillRef>
          <a:effectRef idx="1">
            <a:schemeClr val="accent2"/>
          </a:effectRef>
          <a:fontRef idx="minor">
            <a:schemeClr val="dk1"/>
          </a:fontRef>
        </p:style>
        <p:txBody>
          <a:bodyPr>
            <a:normAutofit/>
          </a:bodyPr>
          <a:lstStyle/>
          <a:p>
            <a:endParaRPr lang="en-IN" b="1"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IN"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EFFECT OF FREQUENCY</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a fixed intensity of incident light, the photo electric current does not depend on the frequency of the incident light. </a:t>
            </a:r>
            <a:r>
              <a:rPr lang="en-US" b="1" dirty="0">
                <a:latin typeface="Times New Roman" panose="02020603050405020304" pitchFamily="18" charset="0"/>
                <a:cs typeface="Times New Roman" panose="02020603050405020304" pitchFamily="18" charset="0"/>
              </a:rPr>
              <a:t>Saturation current </a:t>
            </a:r>
            <a:r>
              <a:rPr lang="en-US" dirty="0">
                <a:latin typeface="Times New Roman" panose="02020603050405020304" pitchFamily="18" charset="0"/>
                <a:cs typeface="Times New Roman" panose="02020603050405020304" pitchFamily="18" charset="0"/>
              </a:rPr>
              <a:t>will be same for all frequencies &gt; Threshold frequency</a:t>
            </a:r>
            <a:r>
              <a:rPr lang="en-IN" i="1" dirty="0">
                <a:solidFill>
                  <a:schemeClr val="tx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algn="just"/>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descr="graph of photocurrent versus collector potential">
            <a:extLst>
              <a:ext uri="{FF2B5EF4-FFF2-40B4-BE49-F238E27FC236}">
                <a16:creationId xmlns:a16="http://schemas.microsoft.com/office/drawing/2014/main" id="{C731F5F9-DDD3-40A9-AE14-F57299F762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9168" y="2890277"/>
            <a:ext cx="6310242" cy="3280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91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326036" y="169682"/>
            <a:ext cx="9382812" cy="6419654"/>
          </a:xfrm>
          <a:solidFill>
            <a:srgbClr val="00CC66"/>
          </a:solidFill>
        </p:spPr>
        <p:style>
          <a:lnRef idx="1">
            <a:schemeClr val="accent2"/>
          </a:lnRef>
          <a:fillRef idx="2">
            <a:schemeClr val="accent2"/>
          </a:fillRef>
          <a:effectRef idx="1">
            <a:schemeClr val="accent2"/>
          </a:effectRef>
          <a:fontRef idx="minor">
            <a:schemeClr val="dk1"/>
          </a:fontRef>
        </p:style>
        <p:txBody>
          <a:bodyPr>
            <a:normAutofit/>
          </a:bodyPr>
          <a:lstStyle/>
          <a:p>
            <a:endParaRPr lang="en-IN" b="1"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IN"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EFFECT OF FREQUENCY</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graph between frequency and </a:t>
            </a:r>
            <a:r>
              <a:rPr lang="en-US" b="1" dirty="0">
                <a:latin typeface="Times New Roman" panose="02020603050405020304" pitchFamily="18" charset="0"/>
                <a:cs typeface="Times New Roman" panose="02020603050405020304" pitchFamily="18" charset="0"/>
              </a:rPr>
              <a:t>stopping potential </a:t>
            </a:r>
            <a:r>
              <a:rPr lang="en-US" dirty="0">
                <a:latin typeface="Times New Roman" panose="02020603050405020304" pitchFamily="18" charset="0"/>
                <a:cs typeface="Times New Roman" panose="02020603050405020304" pitchFamily="18" charset="0"/>
              </a:rPr>
              <a:t>is always a straight line and implies that there is always a minimum frequency below which there is no photocurrent. </a:t>
            </a:r>
          </a:p>
          <a:p>
            <a:pPr algn="just"/>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IN"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IN"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algn="just"/>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i="1" dirty="0">
              <a:solidFill>
                <a:schemeClr val="tx1"/>
              </a:solidFill>
              <a:latin typeface="Times New Roman" panose="02020603050405020304" pitchFamily="18" charset="0"/>
              <a:cs typeface="Times New Roman" panose="02020603050405020304" pitchFamily="18" charset="0"/>
            </a:endParaRPr>
          </a:p>
          <a:p>
            <a:pPr algn="just"/>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Rectangle 6">
                <a:extLst>
                  <a:ext uri="{FF2B5EF4-FFF2-40B4-BE49-F238E27FC236}">
                    <a16:creationId xmlns:a16="http://schemas.microsoft.com/office/drawing/2014/main" id="{2EE52037-447F-4BA5-B51C-9F1AF76DE86A}"/>
                  </a:ext>
                </a:extLst>
              </p:cNvPr>
              <p:cNvSpPr>
                <a:spLocks noChangeArrowheads="1"/>
              </p:cNvSpPr>
              <p:nvPr/>
            </p:nvSpPr>
            <p:spPr bwMode="auto">
              <a:xfrm>
                <a:off x="1483152" y="5081954"/>
                <a:ext cx="9018308" cy="150810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i. Slope of the graph corresponds to h/e which is a constant and independent of the material.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ii. Intercept of this graph indicates threshold frequencies    </a:t>
                </a:r>
                <a14:m>
                  <m:oMath xmlns:m="http://schemas.openxmlformats.org/officeDocument/2006/math">
                    <m:sSub>
                      <m:sSubPr>
                        <m:ctrlPr>
                          <a:rPr kumimoji="0" lang="en-US" altLang="en-US" sz="2000" b="0" i="1" u="none" strike="noStrike" cap="none" normalizeH="0" baseline="0" smtClean="0">
                            <a:ln>
                              <a:noFill/>
                            </a:ln>
                            <a:solidFill>
                              <a:srgbClr val="333333"/>
                            </a:solidFill>
                            <a:effectLst/>
                            <a:latin typeface="Cambria Math" panose="02040503050406030204" pitchFamily="18" charset="0"/>
                          </a:rPr>
                        </m:ctrlPr>
                      </m:sSubPr>
                      <m:e>
                        <m:r>
                          <a:rPr kumimoji="0" lang="en-US" altLang="en-US" sz="2000" b="0" i="1" u="none" strike="noStrike" cap="none" normalizeH="0" baseline="0" smtClean="0">
                            <a:ln>
                              <a:noFill/>
                            </a:ln>
                            <a:solidFill>
                              <a:srgbClr val="333333"/>
                            </a:solidFill>
                            <a:effectLst/>
                            <a:latin typeface="Cambria Math" panose="02040503050406030204" pitchFamily="18" charset="0"/>
                          </a:rPr>
                          <m:t>𝑣</m:t>
                        </m:r>
                      </m:e>
                      <m:sub>
                        <m:r>
                          <a:rPr kumimoji="0" lang="en-US" altLang="en-US" sz="2000" b="0" i="1" u="none" strike="noStrike" cap="none" normalizeH="0" baseline="0" smtClean="0">
                            <a:ln>
                              <a:noFill/>
                            </a:ln>
                            <a:solidFill>
                              <a:srgbClr val="333333"/>
                            </a:solidFill>
                            <a:effectLst/>
                            <a:latin typeface="Cambria Math" panose="02040503050406030204" pitchFamily="18" charset="0"/>
                          </a:rPr>
                          <m:t>0</m:t>
                        </m:r>
                      </m:sub>
                    </m:sSub>
                  </m:oMath>
                </a14:m>
                <a:r>
                  <a:rPr kumimoji="0" lang="en-US" altLang="en-US" sz="2000" b="0" i="1"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    and    </a:t>
                </a:r>
                <a14:m>
                  <m:oMath xmlns:m="http://schemas.openxmlformats.org/officeDocument/2006/math">
                    <m:sSubSup>
                      <m:sSubSupPr>
                        <m:ctrlPr>
                          <a:rPr kumimoji="0" lang="en-US" altLang="en-US" sz="2000" b="0" i="1" u="none" strike="noStrike" cap="none" normalizeH="0" baseline="0" smtClean="0">
                            <a:ln>
                              <a:noFill/>
                            </a:ln>
                            <a:solidFill>
                              <a:srgbClr val="333333"/>
                            </a:solidFill>
                            <a:effectLst/>
                            <a:latin typeface="Cambria Math" panose="02040503050406030204" pitchFamily="18" charset="0"/>
                          </a:rPr>
                        </m:ctrlPr>
                      </m:sSubSupPr>
                      <m:e>
                        <m:r>
                          <a:rPr kumimoji="0" lang="en-US" altLang="en-US" sz="2000" b="0" i="1" u="none" strike="noStrike" cap="none" normalizeH="0" baseline="0" smtClean="0">
                            <a:ln>
                              <a:noFill/>
                            </a:ln>
                            <a:solidFill>
                              <a:srgbClr val="333333"/>
                            </a:solidFill>
                            <a:effectLst/>
                            <a:latin typeface="Cambria Math" panose="02040503050406030204" pitchFamily="18" charset="0"/>
                          </a:rPr>
                          <m:t>𝑣</m:t>
                        </m:r>
                      </m:e>
                      <m:sub>
                        <m:r>
                          <a:rPr kumimoji="0" lang="en-US" altLang="en-US" sz="2000" b="0" i="1" u="none" strike="noStrike" cap="none" normalizeH="0" baseline="0" smtClean="0">
                            <a:ln>
                              <a:noFill/>
                            </a:ln>
                            <a:solidFill>
                              <a:srgbClr val="333333"/>
                            </a:solidFill>
                            <a:effectLst/>
                            <a:latin typeface="Cambria Math" panose="02040503050406030204" pitchFamily="18" charset="0"/>
                          </a:rPr>
                          <m:t>0</m:t>
                        </m:r>
                      </m:sub>
                      <m:sup>
                        <m:r>
                          <a:rPr kumimoji="0" lang="en-US" altLang="en-US" sz="2000" b="0" i="1" u="none" strike="noStrike" cap="none" normalizeH="0" baseline="0" smtClean="0">
                            <a:ln>
                              <a:noFill/>
                            </a:ln>
                            <a:solidFill>
                              <a:srgbClr val="333333"/>
                            </a:solidFill>
                            <a:effectLst/>
                            <a:latin typeface="Cambria Math" panose="02040503050406030204" pitchFamily="18" charset="0"/>
                          </a:rPr>
                          <m:t>′</m:t>
                        </m:r>
                      </m:sup>
                    </m:sSubSup>
                  </m:oMath>
                </a14:m>
                <a:r>
                  <a:rPr kumimoji="0" lang="en-US" altLang="en-US" sz="2000" b="0" i="1"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   of the given materials. It depends on the nature of the material.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Choice>
        <mc:Fallback xmlns="">
          <p:sp>
            <p:nvSpPr>
              <p:cNvPr id="4" name="Rectangle 6">
                <a:extLst>
                  <a:ext uri="{FF2B5EF4-FFF2-40B4-BE49-F238E27FC236}">
                    <a16:creationId xmlns:a16="http://schemas.microsoft.com/office/drawing/2014/main" id="{2EE52037-447F-4BA5-B51C-9F1AF76DE86A}"/>
                  </a:ext>
                </a:extLst>
              </p:cNvPr>
              <p:cNvSpPr>
                <a:spLocks noRot="1" noChangeAspect="1" noMove="1" noResize="1" noEditPoints="1" noAdjustHandles="1" noChangeArrowheads="1" noChangeShapeType="1" noTextEdit="1"/>
              </p:cNvSpPr>
              <p:nvPr/>
            </p:nvSpPr>
            <p:spPr bwMode="auto">
              <a:xfrm>
                <a:off x="1483152" y="5081954"/>
                <a:ext cx="9018308" cy="1508105"/>
              </a:xfrm>
              <a:prstGeom prst="rect">
                <a:avLst/>
              </a:prstGeom>
              <a:blipFill>
                <a:blip r:embed="rId2"/>
                <a:stretch>
                  <a:fillRect l="-1689" t="-4858" r="-168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IN">
                    <a:noFill/>
                  </a:rPr>
                  <a:t> </a:t>
                </a:r>
              </a:p>
            </p:txBody>
          </p:sp>
        </mc:Fallback>
      </mc:AlternateContent>
      <p:pic>
        <p:nvPicPr>
          <p:cNvPr id="5" name="Picture 4">
            <a:extLst>
              <a:ext uri="{FF2B5EF4-FFF2-40B4-BE49-F238E27FC236}">
                <a16:creationId xmlns:a16="http://schemas.microsoft.com/office/drawing/2014/main" id="{9D2A0E34-CDB9-4BE2-A736-43040C738280}"/>
              </a:ext>
            </a:extLst>
          </p:cNvPr>
          <p:cNvPicPr>
            <a:picLocks noChangeAspect="1"/>
          </p:cNvPicPr>
          <p:nvPr/>
        </p:nvPicPr>
        <p:blipFill>
          <a:blip r:embed="rId3"/>
          <a:stretch>
            <a:fillRect/>
          </a:stretch>
        </p:blipFill>
        <p:spPr>
          <a:xfrm>
            <a:off x="3538674" y="2239043"/>
            <a:ext cx="4049906" cy="2662895"/>
          </a:xfrm>
          <a:prstGeom prst="rect">
            <a:avLst/>
          </a:prstGeom>
        </p:spPr>
      </p:pic>
    </p:spTree>
    <p:extLst>
      <p:ext uri="{BB962C8B-B14F-4D97-AF65-F5344CB8AC3E}">
        <p14:creationId xmlns:p14="http://schemas.microsoft.com/office/powerpoint/2010/main" val="60588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138303" y="504735"/>
            <a:ext cx="9523411" cy="5952626"/>
          </a:xfrm>
          <a:solidFill>
            <a:srgbClr val="00CC66"/>
          </a:solidFill>
        </p:spPr>
        <p:style>
          <a:lnRef idx="1">
            <a:schemeClr val="accent2"/>
          </a:lnRef>
          <a:fillRef idx="2">
            <a:schemeClr val="accent2"/>
          </a:fillRef>
          <a:effectRef idx="1">
            <a:schemeClr val="accent2"/>
          </a:effectRef>
          <a:fontRef idx="minor">
            <a:schemeClr val="dk1"/>
          </a:fontRef>
        </p:style>
        <p:txBody>
          <a:bodyPr/>
          <a:lstStyle/>
          <a:p>
            <a:pPr marL="342900" indent="-342900" algn="just">
              <a:buFont typeface="Courier New" panose="02070309020205020404" pitchFamily="49" charset="0"/>
              <a:buChar char="o"/>
            </a:pPr>
            <a:endParaRPr lang="en-IN" b="1" dirty="0">
              <a:latin typeface="Times New Roman" panose="02020603050405020304" pitchFamily="18" charset="0"/>
              <a:cs typeface="Times New Roman" panose="02020603050405020304" pitchFamily="18" charset="0"/>
            </a:endParaRPr>
          </a:p>
          <a:p>
            <a:r>
              <a:rPr lang="en-IN" sz="2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LAWS OF PHOTOELECTRIC EFFECT</a:t>
            </a:r>
          </a:p>
          <a:p>
            <a:pPr marL="457200" indent="-457200" algn="just">
              <a:lnSpc>
                <a:spcPct val="100000"/>
              </a:lnSpc>
              <a:buFont typeface="Wingdings" panose="05000000000000000000" pitchFamily="2" charset="2"/>
              <a:buChar char="Ø"/>
            </a:pPr>
            <a:r>
              <a:rPr lang="en-US" sz="2600" i="1" dirty="0">
                <a:latin typeface="Times New Roman" panose="02020603050405020304" pitchFamily="18" charset="0"/>
                <a:cs typeface="Times New Roman" panose="02020603050405020304" pitchFamily="18" charset="0"/>
              </a:rPr>
              <a:t>1. </a:t>
            </a:r>
            <a:r>
              <a:rPr lang="en-US" i="1" dirty="0">
                <a:latin typeface="Times New Roman" panose="02020603050405020304" pitchFamily="18" charset="0"/>
                <a:cs typeface="Times New Roman" panose="02020603050405020304" pitchFamily="18" charset="0"/>
              </a:rPr>
              <a:t>For a given metal and frequency of incident light, the photo electric current (the rate of emission of photoelectrons) is directly proportional to the intensity of incident light.</a:t>
            </a:r>
          </a:p>
          <a:p>
            <a:pPr marL="457200" indent="-457200" algn="just">
              <a:lnSpc>
                <a:spcPct val="100000"/>
              </a:lnSpc>
              <a:buFont typeface="Wingdings" panose="05000000000000000000" pitchFamily="2" charset="2"/>
              <a:buChar char="Ø"/>
            </a:pPr>
            <a:r>
              <a:rPr lang="en-US" i="1" dirty="0">
                <a:latin typeface="Times New Roman" panose="02020603050405020304" pitchFamily="18" charset="0"/>
                <a:cs typeface="Times New Roman" panose="02020603050405020304" pitchFamily="18" charset="0"/>
              </a:rPr>
              <a:t>2. For a given metal, there is a certain minimum frequency, called </a:t>
            </a:r>
            <a:r>
              <a:rPr lang="en-US" b="1" i="1" dirty="0">
                <a:latin typeface="Times New Roman" panose="02020603050405020304" pitchFamily="18" charset="0"/>
                <a:cs typeface="Times New Roman" panose="02020603050405020304" pitchFamily="18" charset="0"/>
              </a:rPr>
              <a:t>threshold frequency</a:t>
            </a:r>
            <a:r>
              <a:rPr lang="en-US" i="1" dirty="0">
                <a:latin typeface="Times New Roman" panose="02020603050405020304" pitchFamily="18" charset="0"/>
                <a:cs typeface="Times New Roman" panose="02020603050405020304" pitchFamily="18" charset="0"/>
              </a:rPr>
              <a:t>, below which there is no emission of photo electrons takes place.</a:t>
            </a:r>
          </a:p>
          <a:p>
            <a:pPr marL="457200" indent="-457200" algn="just">
              <a:lnSpc>
                <a:spcPct val="100000"/>
              </a:lnSpc>
              <a:buFont typeface="Wingdings" panose="05000000000000000000" pitchFamily="2" charset="2"/>
              <a:buChar char="Ø"/>
            </a:pPr>
            <a:r>
              <a:rPr lang="en-US" i="1" dirty="0">
                <a:latin typeface="Times New Roman" panose="02020603050405020304" pitchFamily="18" charset="0"/>
                <a:cs typeface="Times New Roman" panose="02020603050405020304" pitchFamily="18" charset="0"/>
              </a:rPr>
              <a:t>3. Above threshold frequency the maximum kinetic energy of photo electrons depends upon the frequency of incident light.</a:t>
            </a:r>
            <a:endParaRPr lang="en-IN"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lnSpc>
                <a:spcPct val="100000"/>
              </a:lnSpc>
              <a:buFont typeface="Wingdings" panose="05000000000000000000" pitchFamily="2" charset="2"/>
              <a:buChar char="Ø"/>
            </a:pPr>
            <a:r>
              <a:rPr lang="en-US" i="1" dirty="0">
                <a:latin typeface="Times New Roman" panose="02020603050405020304" pitchFamily="18" charset="0"/>
                <a:cs typeface="Times New Roman" panose="02020603050405020304" pitchFamily="18" charset="0"/>
              </a:rPr>
              <a:t>4. The photoelectric emission is an instantaneous process. i.e. as soon as the photon of suitable frequency falls on the substance, it emits photoelectrons.</a:t>
            </a:r>
            <a:endParaRPr lang="en-IN"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endParaRPr lang="en-IN" sz="2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595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138304" y="504735"/>
            <a:ext cx="9382812" cy="5952626"/>
          </a:xfrm>
          <a:solidFill>
            <a:srgbClr val="00CC66"/>
          </a:solidFill>
        </p:spPr>
        <p:style>
          <a:lnRef idx="1">
            <a:schemeClr val="accent2"/>
          </a:lnRef>
          <a:fillRef idx="2">
            <a:schemeClr val="accent2"/>
          </a:fillRef>
          <a:effectRef idx="1">
            <a:schemeClr val="accent2"/>
          </a:effectRef>
          <a:fontRef idx="minor">
            <a:schemeClr val="dk1"/>
          </a:fontRef>
        </p:style>
        <p:txBody>
          <a:bodyPr>
            <a:normAutofit/>
          </a:bodyPr>
          <a:lstStyle/>
          <a:p>
            <a:pPr marL="342900" indent="-342900" algn="just">
              <a:buFont typeface="Courier New" panose="02070309020205020404" pitchFamily="49" charset="0"/>
              <a:buChar char="o"/>
            </a:pPr>
            <a:endParaRPr lang="en-IN" b="1" dirty="0">
              <a:latin typeface="Times New Roman" panose="02020603050405020304" pitchFamily="18" charset="0"/>
              <a:cs typeface="Times New Roman" panose="02020603050405020304" pitchFamily="18" charset="0"/>
            </a:endParaRPr>
          </a:p>
          <a:p>
            <a:r>
              <a:rPr lang="en-US" sz="2800" b="1" dirty="0">
                <a:solidFill>
                  <a:srgbClr val="C00000"/>
                </a:solidFill>
                <a:latin typeface="Times New Roman" panose="02020603050405020304" pitchFamily="18" charset="0"/>
                <a:cs typeface="Times New Roman" panose="02020603050405020304" pitchFamily="18" charset="0"/>
              </a:rPr>
              <a:t>ACCORDING TO CLASSICAL WAVE THEORY:</a:t>
            </a:r>
          </a:p>
          <a:p>
            <a:endParaRPr lang="en-US" sz="2800" b="1" dirty="0">
              <a:solidFill>
                <a:srgbClr val="C0000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600" b="1" i="1" dirty="0">
                <a:latin typeface="Times New Roman" panose="02020603050405020304" pitchFamily="18" charset="0"/>
                <a:cs typeface="Times New Roman" panose="02020603050405020304" pitchFamily="18" charset="0"/>
              </a:rPr>
              <a:t>Intensity of a wave is the energy incident per unit area per unit time.</a:t>
            </a:r>
          </a:p>
          <a:p>
            <a:pPr algn="just"/>
            <a:endParaRPr lang="en-US" sz="2600" b="1" i="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2600" b="1" i="1" dirty="0">
                <a:latin typeface="Times New Roman" panose="02020603050405020304" pitchFamily="18" charset="0"/>
                <a:cs typeface="Times New Roman" panose="02020603050405020304" pitchFamily="18" charset="0"/>
              </a:rPr>
              <a:t>Energy carried by an electromagnetic wave is proportional to the square of the amplitude of the wave.</a:t>
            </a:r>
          </a:p>
          <a:p>
            <a:pPr marL="342900" indent="-342900" algn="just">
              <a:buFont typeface="Courier New" panose="02070309020205020404" pitchFamily="49" charset="0"/>
              <a:buChar char="o"/>
            </a:pPr>
            <a:endParaRPr lang="en-IN"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633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138304" y="504735"/>
            <a:ext cx="9382812" cy="5952626"/>
          </a:xfrm>
          <a:solidFill>
            <a:srgbClr val="00CC66"/>
          </a:solidFill>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342900" indent="-342900" algn="just">
              <a:buFont typeface="Courier New" panose="02070309020205020404" pitchFamily="49" charset="0"/>
              <a:buChar char="o"/>
            </a:pPr>
            <a:endParaRPr lang="en-IN" b="1" dirty="0">
              <a:latin typeface="Times New Roman" panose="02020603050405020304" pitchFamily="18" charset="0"/>
              <a:cs typeface="Times New Roman" panose="02020603050405020304" pitchFamily="18" charset="0"/>
            </a:endParaRPr>
          </a:p>
          <a:p>
            <a:r>
              <a:rPr lang="en-IN" sz="2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FAILLURE</a:t>
            </a:r>
            <a:r>
              <a:rPr lang="en-IN"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OF CLASSICAL WAVE THEORY:</a:t>
            </a:r>
          </a:p>
          <a:p>
            <a:pPr algn="l">
              <a:lnSpc>
                <a:spcPct val="100000"/>
              </a:lnSpc>
            </a:pPr>
            <a:r>
              <a:rPr lang="en-US" sz="2500" i="1" dirty="0">
                <a:latin typeface="Times New Roman" panose="02020603050405020304" pitchFamily="18" charset="0"/>
                <a:cs typeface="Times New Roman" panose="02020603050405020304" pitchFamily="18" charset="0"/>
              </a:rPr>
              <a:t>Classical wave theory </a:t>
            </a:r>
            <a:r>
              <a:rPr lang="en-US" sz="2500" b="1" i="1" dirty="0">
                <a:latin typeface="Times New Roman" panose="02020603050405020304" pitchFamily="18" charset="0"/>
                <a:cs typeface="Times New Roman" panose="02020603050405020304" pitchFamily="18" charset="0"/>
              </a:rPr>
              <a:t>cannot </a:t>
            </a:r>
            <a:r>
              <a:rPr lang="en-US" sz="2500" i="1" dirty="0">
                <a:latin typeface="Times New Roman" panose="02020603050405020304" pitchFamily="18" charset="0"/>
                <a:cs typeface="Times New Roman" panose="02020603050405020304" pitchFamily="18" charset="0"/>
              </a:rPr>
              <a:t>explain the first 3 observations of photoelectric effect</a:t>
            </a:r>
            <a:br>
              <a:rPr lang="en-US" sz="2500" dirty="0">
                <a:latin typeface="Times New Roman" panose="02020603050405020304" pitchFamily="18" charset="0"/>
                <a:cs typeface="Times New Roman" panose="02020603050405020304" pitchFamily="18" charset="0"/>
              </a:rPr>
            </a:br>
            <a:br>
              <a:rPr lang="en-US" sz="2500" b="1" dirty="0">
                <a:latin typeface="Times New Roman" panose="02020603050405020304" pitchFamily="18" charset="0"/>
                <a:cs typeface="Times New Roman" panose="02020603050405020304" pitchFamily="18" charset="0"/>
              </a:rPr>
            </a:br>
            <a:r>
              <a:rPr lang="en-US" sz="2500" b="1" dirty="0">
                <a:latin typeface="Times New Roman" panose="02020603050405020304" pitchFamily="18" charset="0"/>
                <a:cs typeface="Times New Roman" panose="02020603050405020304" pitchFamily="18" charset="0"/>
              </a:rPr>
              <a:t>1. Existence of the threshold frequency</a:t>
            </a:r>
            <a:endParaRPr lang="en-US" sz="2500" dirty="0">
              <a:latin typeface="Times New Roman" panose="02020603050405020304" pitchFamily="18" charset="0"/>
              <a:cs typeface="Times New Roman" panose="02020603050405020304" pitchFamily="18" charset="0"/>
            </a:endParaRPr>
          </a:p>
          <a:p>
            <a:pPr algn="just">
              <a:lnSpc>
                <a:spcPct val="100000"/>
              </a:lnSpc>
            </a:pPr>
            <a:r>
              <a:rPr lang="en-US" sz="2500" i="1" dirty="0">
                <a:latin typeface="Times New Roman" panose="02020603050405020304" pitchFamily="18" charset="0"/>
                <a:cs typeface="Times New Roman" panose="02020603050405020304" pitchFamily="18" charset="0"/>
              </a:rPr>
              <a:t>Since energy of the wave is dependent on the square of its amplitude, the classical wave theory predicts that if sufficiently intense light is used, the electrons would absorb enough energy to escape. </a:t>
            </a:r>
            <a:r>
              <a:rPr lang="en-US" sz="25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 should not be any threshold frequency.</a:t>
            </a:r>
          </a:p>
          <a:p>
            <a:pPr algn="just">
              <a:lnSpc>
                <a:spcPct val="100000"/>
              </a:lnSpc>
            </a:pPr>
            <a:endParaRPr lang="en-US" sz="25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00000"/>
              </a:lnSpc>
            </a:pPr>
            <a:r>
              <a:rPr lang="en-US" sz="2500" b="1" dirty="0">
                <a:latin typeface="Times New Roman" panose="02020603050405020304" pitchFamily="18" charset="0"/>
                <a:cs typeface="Times New Roman" panose="02020603050405020304" pitchFamily="18" charset="0"/>
              </a:rPr>
              <a:t>2. Almost immediate emission of photoelectrons</a:t>
            </a:r>
            <a:endParaRPr lang="en-US" sz="2500" dirty="0">
              <a:latin typeface="Times New Roman" panose="02020603050405020304" pitchFamily="18" charset="0"/>
              <a:cs typeface="Times New Roman" panose="02020603050405020304" pitchFamily="18" charset="0"/>
            </a:endParaRPr>
          </a:p>
          <a:p>
            <a:pPr algn="just">
              <a:lnSpc>
                <a:spcPct val="100000"/>
              </a:lnSpc>
            </a:pPr>
            <a:r>
              <a:rPr lang="en-US" sz="2500" i="1" dirty="0">
                <a:latin typeface="Times New Roman" panose="02020603050405020304" pitchFamily="18" charset="0"/>
                <a:cs typeface="Times New Roman" panose="02020603050405020304" pitchFamily="18" charset="0"/>
              </a:rPr>
              <a:t>Based on classical wave theory, electrons require a period of time before sufficient energy is absorbed for it to escape from the metal. Accordingly, a dim light after some delay would transfer sufficient energy to the electrons for ejection, whereas a very bright light would eject electrons after a short while</a:t>
            </a:r>
            <a:r>
              <a:rPr lang="en-US" sz="2500" i="1">
                <a:latin typeface="Times New Roman" panose="02020603050405020304" pitchFamily="18" charset="0"/>
                <a:cs typeface="Times New Roman" panose="02020603050405020304" pitchFamily="18" charset="0"/>
              </a:rPr>
              <a:t>. </a:t>
            </a:r>
          </a:p>
          <a:p>
            <a:pPr algn="just">
              <a:lnSpc>
                <a:spcPct val="100000"/>
              </a:lnSpc>
            </a:pPr>
            <a:r>
              <a:rPr lang="en-US" sz="2500" b="1" i="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However</a:t>
            </a:r>
            <a:r>
              <a:rPr lang="en-US" sz="25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did not happen in photoelectric effect.</a:t>
            </a:r>
          </a:p>
          <a:p>
            <a:pPr algn="just"/>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901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138304" y="504735"/>
            <a:ext cx="9382812" cy="5952626"/>
          </a:xfrm>
          <a:solidFill>
            <a:srgbClr val="00CC66"/>
          </a:solidFill>
        </p:spPr>
        <p:style>
          <a:lnRef idx="1">
            <a:schemeClr val="accent2"/>
          </a:lnRef>
          <a:fillRef idx="2">
            <a:schemeClr val="accent2"/>
          </a:fillRef>
          <a:effectRef idx="1">
            <a:schemeClr val="accent2"/>
          </a:effectRef>
          <a:fontRef idx="minor">
            <a:schemeClr val="dk1"/>
          </a:fontRef>
        </p:style>
        <p:txBody>
          <a:bodyPr>
            <a:normAutofit/>
          </a:bodyPr>
          <a:lstStyle/>
          <a:p>
            <a:pPr marL="342900" indent="-342900" algn="just">
              <a:buFont typeface="Courier New" panose="02070309020205020404" pitchFamily="49" charset="0"/>
              <a:buChar char="o"/>
            </a:pPr>
            <a:endParaRPr lang="en-IN" b="1" dirty="0">
              <a:latin typeface="Times New Roman" panose="02020603050405020304" pitchFamily="18" charset="0"/>
              <a:cs typeface="Times New Roman" panose="02020603050405020304" pitchFamily="18" charset="0"/>
            </a:endParaRPr>
          </a:p>
          <a:p>
            <a:r>
              <a:rPr lang="en-IN"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FAILLURE OF CLASSICAL WAVE THEORY:</a:t>
            </a:r>
          </a:p>
          <a:p>
            <a:pPr algn="just"/>
            <a:r>
              <a:rPr lang="en-US" b="1" dirty="0"/>
              <a:t>3</a:t>
            </a:r>
            <a:r>
              <a:rPr lang="en-US" b="1" dirty="0">
                <a:latin typeface="Times New Roman" panose="02020603050405020304" pitchFamily="18" charset="0"/>
                <a:cs typeface="Times New Roman" panose="02020603050405020304" pitchFamily="18" charset="0"/>
              </a:rPr>
              <a:t>. The independence of kinetic energy of photoelectron on intensity and the dependence on frequency</a:t>
            </a:r>
          </a:p>
          <a:p>
            <a:pPr algn="just"/>
            <a:r>
              <a:rPr lang="en-US" i="1" dirty="0">
                <a:latin typeface="Times New Roman" panose="02020603050405020304" pitchFamily="18" charset="0"/>
                <a:cs typeface="Times New Roman" panose="02020603050405020304" pitchFamily="18" charset="0"/>
              </a:rPr>
              <a:t>According to classical wave theory, if light of higher intensity is used, the kinetic energy of an ejected electron can be increased. This is because the greater the intensity, the larger the energy of the light wave striking the metal surface, so electrons are ejected with greater kinetic energy. </a:t>
            </a:r>
          </a:p>
          <a:p>
            <a:pPr algn="just"/>
            <a:r>
              <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However, it cannot explain why maximum kinetic energy is dependent on the frequency and independent of intensity.</a:t>
            </a:r>
          </a:p>
          <a:p>
            <a:pPr algn="just"/>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Courier New" panose="02070309020205020404" pitchFamily="49" charset="0"/>
              <a:buChar char="o"/>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1287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Subtitle 2">
                <a:extLst>
                  <a:ext uri="{FF2B5EF4-FFF2-40B4-BE49-F238E27FC236}">
                    <a16:creationId xmlns:a16="http://schemas.microsoft.com/office/drawing/2014/main" id="{353123FE-9701-420B-9C76-E616AB50AD03}"/>
                  </a:ext>
                </a:extLst>
              </p:cNvPr>
              <p:cNvSpPr>
                <a:spLocks noGrp="1"/>
              </p:cNvSpPr>
              <p:nvPr>
                <p:ph type="subTitle" idx="1"/>
              </p:nvPr>
            </p:nvSpPr>
            <p:spPr>
              <a:xfrm>
                <a:off x="1326036" y="329938"/>
                <a:ext cx="9458227" cy="6419654"/>
              </a:xfrm>
              <a:solidFill>
                <a:srgbClr val="00CC66"/>
              </a:solidFill>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endParaRPr lang="en-IN" b="1" dirty="0">
                  <a:latin typeface="Times New Roman" panose="02020603050405020304" pitchFamily="18" charset="0"/>
                  <a:cs typeface="Times New Roman" panose="02020603050405020304" pitchFamily="18" charset="0"/>
                </a:endParaRPr>
              </a:p>
              <a:p>
                <a:r>
                  <a:rPr lang="en-I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EINSTEIN'S PHOTOELECTRIC EQUATION </a:t>
                </a:r>
              </a:p>
              <a:p>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According to </a:t>
                </a:r>
                <a:r>
                  <a:rPr lang="en-US" b="1" dirty="0">
                    <a:solidFill>
                      <a:schemeClr val="tx1"/>
                    </a:solidFill>
                    <a:latin typeface="Times New Roman" panose="02020603050405020304" pitchFamily="18" charset="0"/>
                    <a:cs typeface="Times New Roman" panose="02020603050405020304" pitchFamily="18" charset="0"/>
                  </a:rPr>
                  <a:t>Plank's</a:t>
                </a:r>
                <a:r>
                  <a:rPr lang="en-US" b="1" dirty="0">
                    <a:latin typeface="Times New Roman" panose="02020603050405020304" pitchFamily="18" charset="0"/>
                    <a:cs typeface="Times New Roman" panose="02020603050405020304" pitchFamily="18" charset="0"/>
                  </a:rPr>
                  <a:t> quantum theory</a:t>
                </a:r>
                <a:r>
                  <a:rPr lang="en-US" dirty="0">
                    <a:latin typeface="Times New Roman" panose="02020603050405020304" pitchFamily="18" charset="0"/>
                    <a:cs typeface="Times New Roman" panose="02020603050405020304" pitchFamily="18" charset="0"/>
                  </a:rPr>
                  <a:t>, light is emitted from a source in the forms of </a:t>
                </a:r>
                <a:r>
                  <a:rPr lang="en-US" dirty="0">
                    <a:solidFill>
                      <a:schemeClr val="tx1"/>
                    </a:solidFill>
                    <a:latin typeface="Times New Roman" panose="02020603050405020304" pitchFamily="18" charset="0"/>
                    <a:cs typeface="Times New Roman" panose="02020603050405020304" pitchFamily="18" charset="0"/>
                  </a:rPr>
                  <a:t>bundles of energy </a:t>
                </a:r>
                <a:r>
                  <a:rPr lang="en-US" dirty="0">
                    <a:latin typeface="Times New Roman" panose="02020603050405020304" pitchFamily="18" charset="0"/>
                    <a:cs typeface="Times New Roman" panose="02020603050405020304" pitchFamily="18" charset="0"/>
                  </a:rPr>
                  <a:t>called </a:t>
                </a:r>
                <a:r>
                  <a:rPr lang="en-US" b="1" dirty="0">
                    <a:solidFill>
                      <a:schemeClr val="tx1"/>
                    </a:solidFill>
                    <a:latin typeface="Times New Roman" panose="02020603050405020304" pitchFamily="18" charset="0"/>
                    <a:cs typeface="Times New Roman" panose="02020603050405020304" pitchFamily="18" charset="0"/>
                  </a:rPr>
                  <a:t>photons.</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Energy of each photon is </a:t>
                </a:r>
                <a14:m>
                  <m:oMath xmlns:m="http://schemas.openxmlformats.org/officeDocument/2006/math">
                    <m:r>
                      <a:rPr lang="en-US" b="1" i="1" dirty="0">
                        <a:solidFill>
                          <a:srgbClr val="C00000"/>
                        </a:solidFill>
                        <a:latin typeface="Cambria Math" panose="02040503050406030204" pitchFamily="18" charset="0"/>
                      </a:rPr>
                      <m:t>𝑬</m:t>
                    </m:r>
                    <m:r>
                      <a:rPr lang="en-US" b="1" i="1" dirty="0">
                        <a:solidFill>
                          <a:srgbClr val="C00000"/>
                        </a:solidFill>
                        <a:latin typeface="Cambria Math" panose="02040503050406030204" pitchFamily="18" charset="0"/>
                      </a:rPr>
                      <m:t>= </m:t>
                    </m:r>
                    <m:r>
                      <a:rPr lang="en-US" b="1" i="1" dirty="0" err="1">
                        <a:solidFill>
                          <a:srgbClr val="C00000"/>
                        </a:solidFill>
                        <a:latin typeface="Cambria Math" panose="02040503050406030204" pitchFamily="18" charset="0"/>
                      </a:rPr>
                      <m:t>𝒉</m:t>
                    </m:r>
                    <m:r>
                      <a:rPr lang="en-IN" b="1" i="1" dirty="0">
                        <a:solidFill>
                          <a:srgbClr val="C00000"/>
                        </a:solidFill>
                        <a:latin typeface="Cambria Math" panose="02040503050406030204" pitchFamily="18" charset="0"/>
                      </a:rPr>
                      <m:t> </m:t>
                    </m:r>
                    <m:r>
                      <a:rPr lang="en-US" b="1" i="1" dirty="0" err="1">
                        <a:solidFill>
                          <a:srgbClr val="C00000"/>
                        </a:solidFill>
                        <a:latin typeface="Cambria Math" panose="02040503050406030204" pitchFamily="18" charset="0"/>
                      </a:rPr>
                      <m:t>𝝂</m:t>
                    </m:r>
                  </m:oMath>
                </a14:m>
                <a:r>
                  <a:rPr lang="en-US" dirty="0">
                    <a:latin typeface="Times New Roman" panose="02020603050405020304" pitchFamily="18" charset="0"/>
                    <a:cs typeface="Times New Roman" panose="02020603050405020304" pitchFamily="18" charset="0"/>
                  </a:rPr>
                  <a:t>. Einstein made use of this theory to explain how photo electric emission takes place. According to Einstein, when photons of energy fall on a metal surface, they transfer their energy to the electrons of metal.</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 A part of this energy is used to overcome the surface barrier and come out of the metal surface. This part of the energy is called </a:t>
                </a:r>
                <a:r>
                  <a:rPr lang="en-US" b="1" dirty="0">
                    <a:latin typeface="Times New Roman" panose="02020603050405020304" pitchFamily="18" charset="0"/>
                    <a:cs typeface="Times New Roman" panose="02020603050405020304" pitchFamily="18" charset="0"/>
                  </a:rPr>
                  <a:t>‘work function’ (</a:t>
                </a:r>
                <a14:m>
                  <m:oMath xmlns:m="http://schemas.openxmlformats.org/officeDocument/2006/math">
                    <m:sSub>
                      <m:sSubPr>
                        <m:ctrlPr>
                          <a:rPr lang="en-US" b="1" i="1" dirty="0" smtClean="0">
                            <a:solidFill>
                              <a:srgbClr val="C00000"/>
                            </a:solidFill>
                            <a:latin typeface="Cambria Math" panose="02040503050406030204" pitchFamily="18" charset="0"/>
                          </a:rPr>
                        </m:ctrlPr>
                      </m:sSubPr>
                      <m:e>
                        <m:r>
                          <a:rPr lang="en-US" b="1" i="1" dirty="0">
                            <a:solidFill>
                              <a:srgbClr val="C00000"/>
                            </a:solidFill>
                            <a:latin typeface="Cambria Math" panose="02040503050406030204" pitchFamily="18" charset="0"/>
                          </a:rPr>
                          <m:t>ф</m:t>
                        </m:r>
                      </m:e>
                      <m:sub>
                        <m:r>
                          <a:rPr lang="en-US" b="1" i="1" dirty="0">
                            <a:solidFill>
                              <a:srgbClr val="C00000"/>
                            </a:solidFill>
                            <a:latin typeface="Cambria Math" panose="02040503050406030204" pitchFamily="18" charset="0"/>
                          </a:rPr>
                          <m:t>𝟎</m:t>
                        </m:r>
                      </m:sub>
                    </m:sSub>
                  </m:oMath>
                </a14:m>
                <a:r>
                  <a:rPr lang="en-US" b="1" dirty="0">
                    <a:solidFill>
                      <a:srgbClr val="C00000"/>
                    </a:solidFill>
                    <a:latin typeface="Times New Roman" panose="02020603050405020304" pitchFamily="18" charset="0"/>
                    <a:cs typeface="Times New Roman" panose="02020603050405020304" pitchFamily="18" charset="0"/>
                  </a:rPr>
                  <a:t> = </a:t>
                </a:r>
                <a14:m>
                  <m:oMath xmlns:m="http://schemas.openxmlformats.org/officeDocument/2006/math">
                    <m:sSub>
                      <m:sSubPr>
                        <m:ctrlPr>
                          <a:rPr lang="en-US" b="1" i="1" dirty="0" smtClean="0">
                            <a:solidFill>
                              <a:srgbClr val="C00000"/>
                            </a:solidFill>
                            <a:latin typeface="Cambria Math" panose="02040503050406030204" pitchFamily="18" charset="0"/>
                          </a:rPr>
                        </m:ctrlPr>
                      </m:sSubPr>
                      <m:e>
                        <m:r>
                          <a:rPr lang="en-US" b="1" i="1" dirty="0">
                            <a:solidFill>
                              <a:srgbClr val="C00000"/>
                            </a:solidFill>
                            <a:latin typeface="Cambria Math" panose="02040503050406030204" pitchFamily="18" charset="0"/>
                          </a:rPr>
                          <m:t>𝒉𝒗</m:t>
                        </m:r>
                      </m:e>
                      <m:sub>
                        <m:r>
                          <a:rPr lang="en-US" b="1" i="1" dirty="0">
                            <a:solidFill>
                              <a:srgbClr val="C00000"/>
                            </a:solidFill>
                            <a:latin typeface="Cambria Math" panose="02040503050406030204" pitchFamily="18" charset="0"/>
                          </a:rPr>
                          <m:t>𝒐</m:t>
                        </m:r>
                      </m:sub>
                    </m:sSub>
                  </m:oMath>
                </a14:m>
                <a:r>
                  <a:rPr lang="en-US" b="1" dirty="0">
                    <a:latin typeface="Times New Roman" panose="02020603050405020304" pitchFamily="18" charset="0"/>
                    <a:cs typeface="Times New Roman" panose="02020603050405020304" pitchFamily="18" charset="0"/>
                  </a:rPr>
                  <a:t>).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ii)The remaining part of the energy is used in giving a velocity ‘</a:t>
                </a:r>
                <a14:m>
                  <m:oMath xmlns:m="http://schemas.openxmlformats.org/officeDocument/2006/math">
                    <m:r>
                      <a:rPr lang="en-US" b="1" i="1" dirty="0">
                        <a:solidFill>
                          <a:srgbClr val="C00000"/>
                        </a:solidFill>
                        <a:latin typeface="Cambria Math" panose="02040503050406030204" pitchFamily="18" charset="0"/>
                      </a:rPr>
                      <m:t>𝝂</m:t>
                    </m:r>
                  </m:oMath>
                </a14:m>
                <a:r>
                  <a:rPr lang="en-US" dirty="0">
                    <a:latin typeface="Times New Roman" panose="02020603050405020304" pitchFamily="18" charset="0"/>
                    <a:cs typeface="Times New Roman" panose="02020603050405020304" pitchFamily="18" charset="0"/>
                  </a:rPr>
                  <a:t>’ to the emitted photoelectron. This is equal to the maximum kinetic energy of the photoelectrons </a:t>
                </a:r>
                <a14:m>
                  <m:oMath xmlns:m="http://schemas.openxmlformats.org/officeDocument/2006/math">
                    <m:d>
                      <m:dPr>
                        <m:ctrlPr>
                          <a:rPr lang="en-US" i="1" dirty="0" smtClean="0">
                            <a:latin typeface="Cambria Math" panose="02040503050406030204" pitchFamily="18" charset="0"/>
                          </a:rPr>
                        </m:ctrlPr>
                      </m:dPr>
                      <m:e>
                        <m:f>
                          <m:fPr>
                            <m:ctrlPr>
                              <a:rPr lang="en-US" b="1" i="1" dirty="0" smtClean="0">
                                <a:solidFill>
                                  <a:srgbClr val="C00000"/>
                                </a:solidFill>
                                <a:latin typeface="Cambria Math" panose="02040503050406030204" pitchFamily="18" charset="0"/>
                              </a:rPr>
                            </m:ctrlPr>
                          </m:fPr>
                          <m:num>
                            <m:r>
                              <a:rPr lang="en-IN" b="1" i="1" dirty="0">
                                <a:solidFill>
                                  <a:srgbClr val="C00000"/>
                                </a:solidFill>
                                <a:latin typeface="Cambria Math" panose="02040503050406030204" pitchFamily="18" charset="0"/>
                              </a:rPr>
                              <m:t>𝟏</m:t>
                            </m:r>
                          </m:num>
                          <m:den>
                            <m:r>
                              <a:rPr lang="en-IN" b="1" i="1" dirty="0">
                                <a:solidFill>
                                  <a:srgbClr val="C00000"/>
                                </a:solidFill>
                                <a:latin typeface="Cambria Math" panose="02040503050406030204" pitchFamily="18" charset="0"/>
                              </a:rPr>
                              <m:t>𝟐</m:t>
                            </m:r>
                          </m:den>
                        </m:f>
                        <m:sSubSup>
                          <m:sSubSupPr>
                            <m:ctrlPr>
                              <a:rPr lang="en-US" b="1" i="1" dirty="0">
                                <a:solidFill>
                                  <a:srgbClr val="C00000"/>
                                </a:solidFill>
                                <a:latin typeface="Cambria Math" panose="02040503050406030204" pitchFamily="18" charset="0"/>
                                <a:cs typeface="Times New Roman" panose="02020603050405020304" pitchFamily="18" charset="0"/>
                              </a:rPr>
                            </m:ctrlPr>
                          </m:sSubSupPr>
                          <m:e>
                            <m:r>
                              <a:rPr lang="en-IN" b="1" i="1" dirty="0">
                                <a:solidFill>
                                  <a:srgbClr val="C00000"/>
                                </a:solidFill>
                                <a:latin typeface="Cambria Math" panose="02040503050406030204" pitchFamily="18" charset="0"/>
                              </a:rPr>
                              <m:t>𝒎𝒗</m:t>
                            </m:r>
                          </m:e>
                          <m:sub>
                            <m:r>
                              <m:rPr>
                                <m:nor/>
                              </m:rPr>
                              <a:rPr lang="en-US" b="1" dirty="0">
                                <a:solidFill>
                                  <a:srgbClr val="C00000"/>
                                </a:solidFill>
                                <a:latin typeface="Times New Roman" panose="02020603050405020304" pitchFamily="18" charset="0"/>
                                <a:cs typeface="Times New Roman" panose="02020603050405020304" pitchFamily="18" charset="0"/>
                              </a:rPr>
                              <m:t>max</m:t>
                            </m:r>
                          </m:sub>
                          <m:sup>
                            <m:r>
                              <a:rPr lang="en-US" b="1" i="1" dirty="0">
                                <a:solidFill>
                                  <a:srgbClr val="C00000"/>
                                </a:solidFill>
                                <a:latin typeface="Cambria Math" panose="02040503050406030204" pitchFamily="18" charset="0"/>
                              </a:rPr>
                              <m:t>𝟐</m:t>
                            </m:r>
                          </m:sup>
                        </m:sSubSup>
                      </m:e>
                    </m:d>
                    <m:r>
                      <a:rPr lang="en-IN" b="0" i="0" dirty="0" smtClean="0">
                        <a:latin typeface="Cambria Math" panose="02040503050406030204" pitchFamily="18" charset="0"/>
                      </a:rPr>
                      <m:t> </m:t>
                    </m:r>
                  </m:oMath>
                </a14:m>
                <a:r>
                  <a:rPr lang="en-US" dirty="0">
                    <a:latin typeface="Times New Roman" panose="02020603050405020304" pitchFamily="18" charset="0"/>
                    <a:cs typeface="Times New Roman" panose="02020603050405020304" pitchFamily="18" charset="0"/>
                  </a:rPr>
                  <a:t>where ‘</a:t>
                </a:r>
                <a14:m>
                  <m:oMath xmlns:m="http://schemas.openxmlformats.org/officeDocument/2006/math">
                    <m:r>
                      <a:rPr lang="en-IN" b="1" i="1" dirty="0">
                        <a:solidFill>
                          <a:srgbClr val="C00000"/>
                        </a:solidFill>
                        <a:latin typeface="Cambria Math" panose="02040503050406030204" pitchFamily="18" charset="0"/>
                      </a:rPr>
                      <m:t>𝒎</m:t>
                    </m:r>
                  </m:oMath>
                </a14:m>
                <a:r>
                  <a:rPr lang="en-US" dirty="0">
                    <a:latin typeface="Times New Roman" panose="02020603050405020304" pitchFamily="18" charset="0"/>
                    <a:cs typeface="Times New Roman" panose="02020603050405020304" pitchFamily="18" charset="0"/>
                  </a:rPr>
                  <a:t>’ is mass of the photoelectron.</a:t>
                </a:r>
              </a:p>
              <a:p>
                <a:pPr algn="just"/>
                <a:r>
                  <a:rPr lang="en-US" dirty="0">
                    <a:latin typeface="Times New Roman" panose="02020603050405020304" pitchFamily="18" charset="0"/>
                    <a:cs typeface="Times New Roman" panose="02020603050405020304" pitchFamily="18" charset="0"/>
                  </a:rPr>
                  <a:t> </a:t>
                </a: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IN"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3" name="Subtitle 2">
                <a:extLst>
                  <a:ext uri="{FF2B5EF4-FFF2-40B4-BE49-F238E27FC236}">
                    <a16:creationId xmlns:a16="http://schemas.microsoft.com/office/drawing/2014/main" id="{353123FE-9701-420B-9C76-E616AB50AD03}"/>
                  </a:ext>
                </a:extLst>
              </p:cNvPr>
              <p:cNvSpPr>
                <a:spLocks noGrp="1" noRot="1" noChangeAspect="1" noMove="1" noResize="1" noEditPoints="1" noAdjustHandles="1" noChangeArrowheads="1" noChangeShapeType="1" noTextEdit="1"/>
              </p:cNvSpPr>
              <p:nvPr>
                <p:ph type="subTitle" idx="1"/>
              </p:nvPr>
            </p:nvSpPr>
            <p:spPr>
              <a:xfrm>
                <a:off x="1326036" y="329938"/>
                <a:ext cx="9458227" cy="6419654"/>
              </a:xfrm>
              <a:blipFill>
                <a:blip r:embed="rId2"/>
                <a:stretch>
                  <a:fillRect l="-902" r="-902"/>
                </a:stretch>
              </a:blipFill>
            </p:spPr>
            <p:txBody>
              <a:bodyPr/>
              <a:lstStyle/>
              <a:p>
                <a:r>
                  <a:rPr lang="en-IN">
                    <a:noFill/>
                  </a:rPr>
                  <a:t> </a:t>
                </a:r>
              </a:p>
            </p:txBody>
          </p:sp>
        </mc:Fallback>
      </mc:AlternateContent>
    </p:spTree>
    <p:extLst>
      <p:ext uri="{BB962C8B-B14F-4D97-AF65-F5344CB8AC3E}">
        <p14:creationId xmlns:p14="http://schemas.microsoft.com/office/powerpoint/2010/main" val="3539376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988</Words>
  <Application>Microsoft Office PowerPoint</Application>
  <PresentationFormat>Widescreen</PresentationFormat>
  <Paragraphs>152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Cambria Math</vt:lpstr>
      <vt:lpstr>Courier New</vt:lpstr>
      <vt:lpstr>Times New Roman</vt:lpstr>
      <vt:lpstr>Wingdings</vt:lpstr>
      <vt:lpstr>Office Theme</vt:lpstr>
      <vt:lpstr>ATOMIC ENERGY CENTRAL SCHOOL-04, RAWATBHATA.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ENERGY CENTRAL SCHOOL-04, RAWATBHATA.</dc:title>
  <dc:creator>LENOVO</dc:creator>
  <cp:lastModifiedBy>LENOVO</cp:lastModifiedBy>
  <cp:revision>160</cp:revision>
  <dcterms:created xsi:type="dcterms:W3CDTF">2020-08-09T10:18:00Z</dcterms:created>
  <dcterms:modified xsi:type="dcterms:W3CDTF">2020-08-16T17:15:04Z</dcterms:modified>
</cp:coreProperties>
</file>